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4.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4088" r:id="rId1"/>
  </p:sldMasterIdLst>
  <p:notesMasterIdLst>
    <p:notesMasterId r:id="rId12"/>
  </p:notesMasterIdLst>
  <p:sldIdLst>
    <p:sldId id="256" r:id="rId2"/>
    <p:sldId id="265" r:id="rId3"/>
    <p:sldId id="261" r:id="rId4"/>
    <p:sldId id="259" r:id="rId5"/>
    <p:sldId id="258" r:id="rId6"/>
    <p:sldId id="260" r:id="rId7"/>
    <p:sldId id="263" r:id="rId8"/>
    <p:sldId id="262" r:id="rId9"/>
    <p:sldId id="266" r:id="rId10"/>
    <p:sldId id="264" r:id="rId11"/>
  </p:sldIdLst>
  <p:sldSz cx="12192000" cy="6858000"/>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d, Ryan (OP)" initials="HR(" lastIdx="17" clrIdx="0">
    <p:extLst>
      <p:ext uri="{19B8F6BF-5375-455C-9EA6-DF929625EA0E}">
        <p15:presenceInfo xmlns:p15="http://schemas.microsoft.com/office/powerpoint/2012/main" userId="S-1-5-21-1811700154-1919816700-932725714-38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BDB1"/>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94619" autoAdjust="0"/>
  </p:normalViewPr>
  <p:slideViewPr>
    <p:cSldViewPr snapToGrid="0">
      <p:cViewPr varScale="1">
        <p:scale>
          <a:sx n="113" d="100"/>
          <a:sy n="113" d="100"/>
        </p:scale>
        <p:origin x="336" y="84"/>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50" baseline="0">
                <a:solidFill>
                  <a:schemeClr val="tx1"/>
                </a:solidFill>
                <a:latin typeface="Times New Roman" panose="02020603050405020304" pitchFamily="18" charset="0"/>
                <a:ea typeface="+mn-ea"/>
                <a:cs typeface="Times New Roman" panose="02020603050405020304" pitchFamily="18" charset="0"/>
              </a:defRPr>
            </a:pPr>
            <a:r>
              <a:rPr lang="en-US" sz="1600" dirty="0">
                <a:solidFill>
                  <a:schemeClr val="tx1"/>
                </a:solidFill>
                <a:latin typeface="Times New Roman" panose="02020603050405020304" pitchFamily="18" charset="0"/>
                <a:cs typeface="Times New Roman" panose="02020603050405020304" pitchFamily="18" charset="0"/>
              </a:rPr>
              <a:t>Age Groups</a:t>
            </a:r>
          </a:p>
        </c:rich>
      </c:tx>
      <c:overlay val="0"/>
      <c:spPr>
        <a:noFill/>
        <a:ln>
          <a:noFill/>
        </a:ln>
        <a:effectLst/>
      </c:spPr>
      <c:txPr>
        <a:bodyPr rot="0" spcFirstLastPara="1" vertOverflow="ellipsis" vert="horz" wrap="square" anchor="ctr" anchorCtr="1"/>
        <a:lstStyle/>
        <a:p>
          <a:pPr>
            <a:defRPr sz="1600" b="1" i="0" u="none" strike="noStrike" kern="1200" cap="all" spc="15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0662439701413917"/>
          <c:y val="0.119787316283356"/>
          <c:w val="0.77967078970407333"/>
          <c:h val="0.75247015369200054"/>
        </c:manualLayout>
      </c:layout>
      <c:lineChart>
        <c:grouping val="standard"/>
        <c:varyColors val="0"/>
        <c:ser>
          <c:idx val="0"/>
          <c:order val="0"/>
          <c:tx>
            <c:strRef>
              <c:f>Sheet1!$B$1</c:f>
              <c:strCache>
                <c:ptCount val="1"/>
                <c:pt idx="0">
                  <c:v>14-24</c:v>
                </c:pt>
              </c:strCache>
            </c:strRef>
          </c:tx>
          <c:spPr>
            <a:ln w="38100" cap="flat" cmpd="dbl" algn="ctr">
              <a:solidFill>
                <a:schemeClr val="accent2"/>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Sheet1!$B$2:$B$11</c:f>
              <c:numCache>
                <c:formatCode>General</c:formatCode>
                <c:ptCount val="10"/>
                <c:pt idx="0">
                  <c:v>10728</c:v>
                </c:pt>
                <c:pt idx="1">
                  <c:v>11581</c:v>
                </c:pt>
                <c:pt idx="2">
                  <c:v>10643</c:v>
                </c:pt>
                <c:pt idx="3">
                  <c:v>9533</c:v>
                </c:pt>
                <c:pt idx="4">
                  <c:v>9391</c:v>
                </c:pt>
                <c:pt idx="5">
                  <c:v>9564</c:v>
                </c:pt>
                <c:pt idx="6">
                  <c:v>10208</c:v>
                </c:pt>
                <c:pt idx="7">
                  <c:v>9479</c:v>
                </c:pt>
                <c:pt idx="8">
                  <c:v>10158</c:v>
                </c:pt>
                <c:pt idx="9">
                  <c:v>9901</c:v>
                </c:pt>
              </c:numCache>
            </c:numRef>
          </c:val>
          <c:smooth val="0"/>
          <c:extLst>
            <c:ext xmlns:c16="http://schemas.microsoft.com/office/drawing/2014/chart" uri="{C3380CC4-5D6E-409C-BE32-E72D297353CC}">
              <c16:uniqueId val="{00000000-A04D-4E4F-978C-A1EDE3D41FC8}"/>
            </c:ext>
          </c:extLst>
        </c:ser>
        <c:ser>
          <c:idx val="1"/>
          <c:order val="1"/>
          <c:tx>
            <c:strRef>
              <c:f>Sheet1!$C$1</c:f>
              <c:strCache>
                <c:ptCount val="1"/>
                <c:pt idx="0">
                  <c:v>25-34</c:v>
                </c:pt>
              </c:strCache>
            </c:strRef>
          </c:tx>
          <c:spPr>
            <a:ln w="38100" cap="flat" cmpd="dbl" algn="ctr">
              <a:solidFill>
                <a:schemeClr val="accent4"/>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Sheet1!$C$2:$C$11</c:f>
              <c:numCache>
                <c:formatCode>General</c:formatCode>
                <c:ptCount val="10"/>
                <c:pt idx="0">
                  <c:v>11318</c:v>
                </c:pt>
                <c:pt idx="1">
                  <c:v>13296</c:v>
                </c:pt>
                <c:pt idx="2">
                  <c:v>12920</c:v>
                </c:pt>
                <c:pt idx="3">
                  <c:v>11556</c:v>
                </c:pt>
                <c:pt idx="4">
                  <c:v>11413</c:v>
                </c:pt>
                <c:pt idx="5">
                  <c:v>11520</c:v>
                </c:pt>
                <c:pt idx="6">
                  <c:v>11594</c:v>
                </c:pt>
                <c:pt idx="7">
                  <c:v>10533</c:v>
                </c:pt>
                <c:pt idx="8">
                  <c:v>11492</c:v>
                </c:pt>
                <c:pt idx="9">
                  <c:v>10721</c:v>
                </c:pt>
              </c:numCache>
            </c:numRef>
          </c:val>
          <c:smooth val="0"/>
          <c:extLst>
            <c:ext xmlns:c16="http://schemas.microsoft.com/office/drawing/2014/chart" uri="{C3380CC4-5D6E-409C-BE32-E72D297353CC}">
              <c16:uniqueId val="{00000001-A04D-4E4F-978C-A1EDE3D41FC8}"/>
            </c:ext>
          </c:extLst>
        </c:ser>
        <c:ser>
          <c:idx val="2"/>
          <c:order val="2"/>
          <c:tx>
            <c:strRef>
              <c:f>Sheet1!$D$1</c:f>
              <c:strCache>
                <c:ptCount val="1"/>
                <c:pt idx="0">
                  <c:v>35-44</c:v>
                </c:pt>
              </c:strCache>
            </c:strRef>
          </c:tx>
          <c:spPr>
            <a:ln w="38100" cap="flat" cmpd="dbl" algn="ctr">
              <a:solidFill>
                <a:schemeClr val="accent6"/>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Sheet1!$D$2:$D$11</c:f>
              <c:numCache>
                <c:formatCode>General</c:formatCode>
                <c:ptCount val="10"/>
                <c:pt idx="0">
                  <c:v>9158</c:v>
                </c:pt>
                <c:pt idx="1">
                  <c:v>10380</c:v>
                </c:pt>
                <c:pt idx="2">
                  <c:v>10782</c:v>
                </c:pt>
                <c:pt idx="3">
                  <c:v>8813</c:v>
                </c:pt>
                <c:pt idx="4">
                  <c:v>8443</c:v>
                </c:pt>
                <c:pt idx="5">
                  <c:v>7883</c:v>
                </c:pt>
                <c:pt idx="6">
                  <c:v>7629</c:v>
                </c:pt>
                <c:pt idx="7">
                  <c:v>7108</c:v>
                </c:pt>
                <c:pt idx="8">
                  <c:v>7733</c:v>
                </c:pt>
                <c:pt idx="9">
                  <c:v>7072</c:v>
                </c:pt>
              </c:numCache>
            </c:numRef>
          </c:val>
          <c:smooth val="0"/>
          <c:extLst>
            <c:ext xmlns:c16="http://schemas.microsoft.com/office/drawing/2014/chart" uri="{C3380CC4-5D6E-409C-BE32-E72D297353CC}">
              <c16:uniqueId val="{00000002-A04D-4E4F-978C-A1EDE3D41FC8}"/>
            </c:ext>
          </c:extLst>
        </c:ser>
        <c:ser>
          <c:idx val="3"/>
          <c:order val="3"/>
          <c:tx>
            <c:strRef>
              <c:f>Sheet1!$E$1</c:f>
              <c:strCache>
                <c:ptCount val="1"/>
                <c:pt idx="0">
                  <c:v>45-54</c:v>
                </c:pt>
              </c:strCache>
            </c:strRef>
          </c:tx>
          <c:spPr>
            <a:ln w="38100" cap="flat" cmpd="dbl" algn="ctr">
              <a:solidFill>
                <a:schemeClr val="accent2">
                  <a:lumMod val="60000"/>
                </a:schemeClr>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Sheet1!$E$2:$E$11</c:f>
              <c:numCache>
                <c:formatCode>General</c:formatCode>
                <c:ptCount val="10"/>
                <c:pt idx="0">
                  <c:v>7605</c:v>
                </c:pt>
                <c:pt idx="1">
                  <c:v>8625</c:v>
                </c:pt>
                <c:pt idx="2">
                  <c:v>9194</c:v>
                </c:pt>
                <c:pt idx="3">
                  <c:v>7556</c:v>
                </c:pt>
                <c:pt idx="4">
                  <c:v>7456</c:v>
                </c:pt>
                <c:pt idx="5">
                  <c:v>6537</c:v>
                </c:pt>
                <c:pt idx="6">
                  <c:v>6149</c:v>
                </c:pt>
                <c:pt idx="7">
                  <c:v>6002</c:v>
                </c:pt>
                <c:pt idx="8">
                  <c:v>6410</c:v>
                </c:pt>
                <c:pt idx="9">
                  <c:v>6028</c:v>
                </c:pt>
              </c:numCache>
            </c:numRef>
          </c:val>
          <c:smooth val="0"/>
          <c:extLst>
            <c:ext xmlns:c16="http://schemas.microsoft.com/office/drawing/2014/chart" uri="{C3380CC4-5D6E-409C-BE32-E72D297353CC}">
              <c16:uniqueId val="{00000003-A04D-4E4F-978C-A1EDE3D41FC8}"/>
            </c:ext>
          </c:extLst>
        </c:ser>
        <c:ser>
          <c:idx val="4"/>
          <c:order val="4"/>
          <c:tx>
            <c:strRef>
              <c:f>Sheet1!$F$1</c:f>
              <c:strCache>
                <c:ptCount val="1"/>
                <c:pt idx="0">
                  <c:v>55-64</c:v>
                </c:pt>
              </c:strCache>
            </c:strRef>
          </c:tx>
          <c:spPr>
            <a:ln w="38100" cap="flat" cmpd="dbl" algn="ctr">
              <a:solidFill>
                <a:schemeClr val="accent4">
                  <a:lumMod val="60000"/>
                </a:schemeClr>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Sheet1!$F$2:$F$11</c:f>
              <c:numCache>
                <c:formatCode>General</c:formatCode>
                <c:ptCount val="10"/>
                <c:pt idx="0">
                  <c:v>4362</c:v>
                </c:pt>
                <c:pt idx="1">
                  <c:v>4955</c:v>
                </c:pt>
                <c:pt idx="2">
                  <c:v>5249</c:v>
                </c:pt>
                <c:pt idx="3">
                  <c:v>4819</c:v>
                </c:pt>
                <c:pt idx="4">
                  <c:v>4767</c:v>
                </c:pt>
                <c:pt idx="5">
                  <c:v>3957</c:v>
                </c:pt>
                <c:pt idx="6">
                  <c:v>3878</c:v>
                </c:pt>
                <c:pt idx="7">
                  <c:v>3909</c:v>
                </c:pt>
                <c:pt idx="8">
                  <c:v>4216</c:v>
                </c:pt>
                <c:pt idx="9">
                  <c:v>4059</c:v>
                </c:pt>
              </c:numCache>
            </c:numRef>
          </c:val>
          <c:smooth val="0"/>
          <c:extLst>
            <c:ext xmlns:c16="http://schemas.microsoft.com/office/drawing/2014/chart" uri="{C3380CC4-5D6E-409C-BE32-E72D297353CC}">
              <c16:uniqueId val="{00000004-A04D-4E4F-978C-A1EDE3D41FC8}"/>
            </c:ext>
          </c:extLst>
        </c:ser>
        <c:ser>
          <c:idx val="5"/>
          <c:order val="5"/>
          <c:tx>
            <c:strRef>
              <c:f>Sheet1!$G$1</c:f>
              <c:strCache>
                <c:ptCount val="1"/>
                <c:pt idx="0">
                  <c:v>65-99</c:v>
                </c:pt>
              </c:strCache>
            </c:strRef>
          </c:tx>
          <c:spPr>
            <a:ln w="38100" cap="flat" cmpd="dbl" algn="ctr">
              <a:solidFill>
                <a:schemeClr val="accent6">
                  <a:lumMod val="60000"/>
                </a:schemeClr>
              </a:solidFill>
              <a:miter lim="800000"/>
            </a:ln>
            <a:effectLst/>
          </c:spPr>
          <c:marker>
            <c:symbol val="none"/>
          </c:marker>
          <c:dLbls>
            <c:delete val="1"/>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Sheet1!$G$2:$G$11</c:f>
              <c:numCache>
                <c:formatCode>General</c:formatCode>
                <c:ptCount val="10"/>
                <c:pt idx="0">
                  <c:v>1396</c:v>
                </c:pt>
                <c:pt idx="1">
                  <c:v>1645</c:v>
                </c:pt>
                <c:pt idx="2">
                  <c:v>1637</c:v>
                </c:pt>
                <c:pt idx="3">
                  <c:v>1673</c:v>
                </c:pt>
                <c:pt idx="4">
                  <c:v>1769</c:v>
                </c:pt>
                <c:pt idx="5">
                  <c:v>1436</c:v>
                </c:pt>
                <c:pt idx="6">
                  <c:v>1569</c:v>
                </c:pt>
                <c:pt idx="7">
                  <c:v>1595</c:v>
                </c:pt>
                <c:pt idx="8">
                  <c:v>1711</c:v>
                </c:pt>
                <c:pt idx="9">
                  <c:v>1697</c:v>
                </c:pt>
              </c:numCache>
            </c:numRef>
          </c:val>
          <c:smooth val="0"/>
          <c:extLst>
            <c:ext xmlns:c16="http://schemas.microsoft.com/office/drawing/2014/chart" uri="{C3380CC4-5D6E-409C-BE32-E72D297353CC}">
              <c16:uniqueId val="{00000005-A04D-4E4F-978C-A1EDE3D41FC8}"/>
            </c:ext>
          </c:extLst>
        </c:ser>
        <c:dLbls>
          <c:dLblPos val="ctr"/>
          <c:showLegendKey val="0"/>
          <c:showVal val="1"/>
          <c:showCatName val="0"/>
          <c:showSerName val="0"/>
          <c:showPercent val="0"/>
          <c:showBubbleSize val="0"/>
        </c:dLbls>
        <c:smooth val="0"/>
        <c:axId val="495668224"/>
        <c:axId val="504734280"/>
      </c:lineChart>
      <c:catAx>
        <c:axId val="495668224"/>
        <c:scaling>
          <c:orientation val="minMax"/>
        </c:scaling>
        <c:delete val="0"/>
        <c:axPos val="b"/>
        <c:majorGridlines>
          <c:spPr>
            <a:ln w="9525" cap="flat" cmpd="sng" algn="ctr">
              <a:solidFill>
                <a:schemeClr val="tx1">
                  <a:lumMod val="15000"/>
                  <a:lumOff val="85000"/>
                  <a:alpha val="32000"/>
                </a:schemeClr>
              </a:solidFill>
              <a:round/>
            </a:ln>
            <a:effectLst/>
          </c:spPr>
        </c:majorGridlines>
        <c:title>
          <c:tx>
            <c:rich>
              <a:bodyPr rot="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r>
                  <a:rPr lang="en-US" sz="1000" b="1" dirty="0">
                    <a:solidFill>
                      <a:schemeClr val="tx1"/>
                    </a:solidFill>
                    <a:latin typeface="Times New Roman" panose="02020603050405020304" pitchFamily="18" charset="0"/>
                    <a:cs typeface="Times New Roman" panose="02020603050405020304" pitchFamily="18" charset="0"/>
                  </a:rPr>
                  <a:t>Years</a:t>
                </a:r>
              </a:p>
            </c:rich>
          </c:tx>
          <c:layout>
            <c:manualLayout>
              <c:xMode val="edge"/>
              <c:yMode val="edge"/>
              <c:x val="0.48788651515843351"/>
              <c:y val="0.94700636947958394"/>
            </c:manualLayout>
          </c:layout>
          <c:overlay val="0"/>
          <c:spPr>
            <a:noFill/>
            <a:ln>
              <a:noFill/>
            </a:ln>
            <a:effectLst/>
          </c:spPr>
          <c:txPr>
            <a:bodyPr rot="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04734280"/>
        <c:crosses val="autoZero"/>
        <c:auto val="1"/>
        <c:lblAlgn val="ctr"/>
        <c:lblOffset val="100"/>
        <c:noMultiLvlLbl val="0"/>
      </c:catAx>
      <c:valAx>
        <c:axId val="504734280"/>
        <c:scaling>
          <c:orientation val="minMax"/>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r>
                  <a:rPr lang="en-US" sz="1000" b="1" baseline="0" dirty="0">
                    <a:solidFill>
                      <a:schemeClr val="tx1"/>
                    </a:solidFill>
                    <a:latin typeface="Times New Roman" panose="02020603050405020304" pitchFamily="18" charset="0"/>
                    <a:cs typeface="Times New Roman" panose="02020603050405020304" pitchFamily="18" charset="0"/>
                  </a:rPr>
                  <a:t>Yearly Average Job Gains Count </a:t>
                </a:r>
                <a:endParaRPr lang="en-US" sz="10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7.9166482905883677E-3"/>
              <c:y val="0.14784612219878518"/>
            </c:manualLayout>
          </c:layout>
          <c:overlay val="0"/>
          <c:spPr>
            <a:noFill/>
            <a:ln>
              <a:noFill/>
            </a:ln>
            <a:effectLst/>
          </c:spPr>
          <c:txPr>
            <a:bodyPr rot="-540000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566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94481125719458"/>
          <c:y val="0.13051396993456515"/>
          <c:w val="0.87638768792469535"/>
          <c:h val="0.47202730530154452"/>
        </c:manualLayout>
      </c:layout>
      <c:lineChart>
        <c:grouping val="standard"/>
        <c:varyColors val="0"/>
        <c:ser>
          <c:idx val="0"/>
          <c:order val="0"/>
          <c:tx>
            <c:strRef>
              <c:f>Sheet1!$B$1</c:f>
              <c:strCache>
                <c:ptCount val="1"/>
                <c:pt idx="0">
                  <c:v>White </c:v>
                </c:pt>
              </c:strCache>
            </c:strRef>
          </c:tx>
          <c:spPr>
            <a:ln w="22225" cap="rnd">
              <a:solidFill>
                <a:srgbClr val="0070C0"/>
              </a:solidFill>
              <a:round/>
            </a:ln>
            <a:effectLst/>
          </c:spPr>
          <c:marker>
            <c:symbol val="diamond"/>
            <c:size val="6"/>
            <c:spPr>
              <a:solidFill>
                <a:schemeClr val="accent1"/>
              </a:solidFill>
              <a:ln w="9525">
                <a:solidFill>
                  <a:srgbClr val="0070C0"/>
                </a:solidFill>
                <a:round/>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Sheet1!$B$2:$B$11</c:f>
              <c:numCache>
                <c:formatCode>General</c:formatCode>
                <c:ptCount val="10"/>
                <c:pt idx="0">
                  <c:v>17385</c:v>
                </c:pt>
                <c:pt idx="1">
                  <c:v>21902</c:v>
                </c:pt>
                <c:pt idx="2">
                  <c:v>19389</c:v>
                </c:pt>
                <c:pt idx="3">
                  <c:v>18309</c:v>
                </c:pt>
                <c:pt idx="4">
                  <c:v>18466</c:v>
                </c:pt>
                <c:pt idx="5">
                  <c:v>17879</c:v>
                </c:pt>
                <c:pt idx="6">
                  <c:v>18656</c:v>
                </c:pt>
                <c:pt idx="7">
                  <c:v>16470</c:v>
                </c:pt>
                <c:pt idx="8">
                  <c:v>17040</c:v>
                </c:pt>
                <c:pt idx="9">
                  <c:v>16488</c:v>
                </c:pt>
              </c:numCache>
            </c:numRef>
          </c:val>
          <c:smooth val="0"/>
          <c:extLst>
            <c:ext xmlns:c16="http://schemas.microsoft.com/office/drawing/2014/chart" uri="{C3380CC4-5D6E-409C-BE32-E72D297353CC}">
              <c16:uniqueId val="{00000000-63EE-4C0E-AFE4-13CF6E80A61B}"/>
            </c:ext>
          </c:extLst>
        </c:ser>
        <c:ser>
          <c:idx val="1"/>
          <c:order val="1"/>
          <c:tx>
            <c:strRef>
              <c:f>Sheet1!$C$1</c:f>
              <c:strCache>
                <c:ptCount val="1"/>
                <c:pt idx="0">
                  <c:v>Black or African American</c:v>
                </c:pt>
              </c:strCache>
            </c:strRef>
          </c:tx>
          <c:spPr>
            <a:ln w="22225" cap="rnd">
              <a:solidFill>
                <a:schemeClr val="accent2"/>
              </a:solidFill>
              <a:round/>
            </a:ln>
            <a:effectLst/>
          </c:spPr>
          <c:marker>
            <c:symbol val="square"/>
            <c:size val="6"/>
            <c:spPr>
              <a:solidFill>
                <a:schemeClr val="accent2"/>
              </a:solidFill>
              <a:ln w="9525">
                <a:solidFill>
                  <a:schemeClr val="accent2"/>
                </a:solidFill>
                <a:round/>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Sheet1!$C$2:$C$11</c:f>
              <c:numCache>
                <c:formatCode>General</c:formatCode>
                <c:ptCount val="10"/>
                <c:pt idx="0">
                  <c:v>16976</c:v>
                </c:pt>
                <c:pt idx="1">
                  <c:v>17690</c:v>
                </c:pt>
                <c:pt idx="2">
                  <c:v>20834</c:v>
                </c:pt>
                <c:pt idx="3">
                  <c:v>16558</c:v>
                </c:pt>
                <c:pt idx="4">
                  <c:v>14947</c:v>
                </c:pt>
                <c:pt idx="5">
                  <c:v>13243</c:v>
                </c:pt>
                <c:pt idx="6">
                  <c:v>12448</c:v>
                </c:pt>
                <c:pt idx="7">
                  <c:v>12350</c:v>
                </c:pt>
                <c:pt idx="8">
                  <c:v>14282</c:v>
                </c:pt>
                <c:pt idx="9">
                  <c:v>12881</c:v>
                </c:pt>
              </c:numCache>
            </c:numRef>
          </c:val>
          <c:smooth val="0"/>
          <c:extLst>
            <c:ext xmlns:c16="http://schemas.microsoft.com/office/drawing/2014/chart" uri="{C3380CC4-5D6E-409C-BE32-E72D297353CC}">
              <c16:uniqueId val="{00000001-63EE-4C0E-AFE4-13CF6E80A61B}"/>
            </c:ext>
          </c:extLst>
        </c:ser>
        <c:ser>
          <c:idx val="2"/>
          <c:order val="2"/>
          <c:tx>
            <c:strRef>
              <c:f>Sheet1!$D$1</c:f>
              <c:strCache>
                <c:ptCount val="1"/>
                <c:pt idx="0">
                  <c:v>Asian </c:v>
                </c:pt>
              </c:strCache>
            </c:strRef>
          </c:tx>
          <c:spPr>
            <a:ln w="22225" cap="rnd">
              <a:solidFill>
                <a:schemeClr val="accent3"/>
              </a:solidFill>
              <a:round/>
            </a:ln>
            <a:effectLst/>
          </c:spPr>
          <c:marker>
            <c:symbol val="triangle"/>
            <c:size val="6"/>
            <c:spPr>
              <a:solidFill>
                <a:schemeClr val="accent3"/>
              </a:solidFill>
              <a:ln w="9525">
                <a:solidFill>
                  <a:schemeClr val="accent3"/>
                </a:solidFill>
                <a:round/>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Sheet1!$D$2:$D$11</c:f>
              <c:numCache>
                <c:formatCode>General</c:formatCode>
                <c:ptCount val="10"/>
                <c:pt idx="0">
                  <c:v>3657</c:v>
                </c:pt>
                <c:pt idx="1">
                  <c:v>4118</c:v>
                </c:pt>
                <c:pt idx="2">
                  <c:v>3594</c:v>
                </c:pt>
                <c:pt idx="3">
                  <c:v>3417</c:v>
                </c:pt>
                <c:pt idx="4">
                  <c:v>3935</c:v>
                </c:pt>
                <c:pt idx="5">
                  <c:v>3648</c:v>
                </c:pt>
                <c:pt idx="6">
                  <c:v>3596</c:v>
                </c:pt>
                <c:pt idx="7">
                  <c:v>3493</c:v>
                </c:pt>
                <c:pt idx="8">
                  <c:v>3701</c:v>
                </c:pt>
                <c:pt idx="9">
                  <c:v>3288</c:v>
                </c:pt>
              </c:numCache>
            </c:numRef>
          </c:val>
          <c:smooth val="0"/>
          <c:extLst>
            <c:ext xmlns:c16="http://schemas.microsoft.com/office/drawing/2014/chart" uri="{C3380CC4-5D6E-409C-BE32-E72D297353CC}">
              <c16:uniqueId val="{00000002-63EE-4C0E-AFE4-13CF6E80A61B}"/>
            </c:ext>
          </c:extLst>
        </c:ser>
        <c:ser>
          <c:idx val="3"/>
          <c:order val="3"/>
          <c:tx>
            <c:strRef>
              <c:f>Sheet1!$E$1</c:f>
              <c:strCache>
                <c:ptCount val="1"/>
                <c:pt idx="0">
                  <c:v>Other</c:v>
                </c:pt>
              </c:strCache>
            </c:strRef>
          </c:tx>
          <c:spPr>
            <a:ln w="22225" cap="rnd">
              <a:solidFill>
                <a:srgbClr val="00B050"/>
              </a:solidFill>
              <a:round/>
            </a:ln>
            <a:effectLst/>
          </c:spPr>
          <c:marker>
            <c:symbol val="x"/>
            <c:size val="6"/>
            <c:spPr>
              <a:noFill/>
              <a:ln w="9525">
                <a:solidFill>
                  <a:srgbClr val="00B050"/>
                </a:solidFill>
                <a:round/>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Sheet1!$E$2:$E$11</c:f>
              <c:numCache>
                <c:formatCode>General</c:formatCode>
                <c:ptCount val="10"/>
                <c:pt idx="0">
                  <c:v>1759</c:v>
                </c:pt>
                <c:pt idx="1">
                  <c:v>1974</c:v>
                </c:pt>
                <c:pt idx="2">
                  <c:v>1905</c:v>
                </c:pt>
                <c:pt idx="3">
                  <c:v>1690</c:v>
                </c:pt>
                <c:pt idx="4">
                  <c:v>1755</c:v>
                </c:pt>
                <c:pt idx="5">
                  <c:v>1816</c:v>
                </c:pt>
                <c:pt idx="6">
                  <c:v>1862</c:v>
                </c:pt>
                <c:pt idx="7">
                  <c:v>1758</c:v>
                </c:pt>
                <c:pt idx="8">
                  <c:v>1837</c:v>
                </c:pt>
                <c:pt idx="9">
                  <c:v>1831</c:v>
                </c:pt>
              </c:numCache>
            </c:numRef>
          </c:val>
          <c:smooth val="0"/>
          <c:extLst>
            <c:ext xmlns:c16="http://schemas.microsoft.com/office/drawing/2014/chart" uri="{C3380CC4-5D6E-409C-BE32-E72D297353CC}">
              <c16:uniqueId val="{00000003-63EE-4C0E-AFE4-13CF6E80A61B}"/>
            </c:ext>
          </c:extLst>
        </c:ser>
        <c:dLbls>
          <c:showLegendKey val="0"/>
          <c:showVal val="0"/>
          <c:showCatName val="0"/>
          <c:showSerName val="0"/>
          <c:showPercent val="0"/>
          <c:showBubbleSize val="0"/>
        </c:dLbls>
        <c:marker val="1"/>
        <c:smooth val="0"/>
        <c:axId val="491321168"/>
        <c:axId val="491318872"/>
      </c:lineChart>
      <c:catAx>
        <c:axId val="49132116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Years</a:t>
                </a:r>
              </a:p>
            </c:rich>
          </c:tx>
          <c:overlay val="0"/>
          <c:spPr>
            <a:noFill/>
            <a:ln>
              <a:noFill/>
            </a:ln>
            <a:effectLst/>
          </c:spPr>
          <c:txPr>
            <a:bodyPr rot="0" spcFirstLastPara="1" vertOverflow="ellipsis" vert="horz" wrap="square" anchor="ctr" anchorCtr="1"/>
            <a:lstStyle/>
            <a:p>
              <a:pPr>
                <a:defRPr sz="11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491318872"/>
        <c:crosses val="autoZero"/>
        <c:auto val="1"/>
        <c:lblAlgn val="ctr"/>
        <c:lblOffset val="100"/>
        <c:noMultiLvlLbl val="0"/>
      </c:catAx>
      <c:valAx>
        <c:axId val="491318872"/>
        <c:scaling>
          <c:orientation val="minMax"/>
        </c:scaling>
        <c:delete val="0"/>
        <c:axPos val="l"/>
        <c:title>
          <c:tx>
            <c:rich>
              <a:bodyPr rot="-540000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r>
                  <a:rPr lang="en-US" sz="1000" b="1" dirty="0">
                    <a:solidFill>
                      <a:schemeClr val="tx1"/>
                    </a:solidFill>
                    <a:latin typeface="Times New Roman" panose="02020603050405020304" pitchFamily="18" charset="0"/>
                    <a:cs typeface="Times New Roman" panose="02020603050405020304" pitchFamily="18" charset="0"/>
                  </a:rPr>
                  <a:t>Yearly</a:t>
                </a:r>
                <a:r>
                  <a:rPr lang="en-US" sz="1000" b="1" baseline="0" dirty="0">
                    <a:solidFill>
                      <a:schemeClr val="tx1"/>
                    </a:solidFill>
                    <a:latin typeface="Times New Roman" panose="02020603050405020304" pitchFamily="18" charset="0"/>
                    <a:cs typeface="Times New Roman" panose="02020603050405020304" pitchFamily="18" charset="0"/>
                  </a:rPr>
                  <a:t> Average Job Gains Count </a:t>
                </a:r>
                <a:endParaRPr lang="en-US" sz="10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5.867292921904175E-3"/>
              <c:y val="0.10339142561448394"/>
            </c:manualLayout>
          </c:layout>
          <c:overlay val="0"/>
          <c:spPr>
            <a:noFill/>
            <a:ln>
              <a:noFill/>
            </a:ln>
            <a:effectLst/>
          </c:spPr>
          <c:txPr>
            <a:bodyPr rot="-5400000" spcFirstLastPara="1" vertOverflow="ellipsis" vert="horz" wrap="square" anchor="ctr" anchorCtr="1"/>
            <a:lstStyle/>
            <a:p>
              <a:pPr>
                <a:defRPr sz="10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491321168"/>
        <c:crosses val="autoZero"/>
        <c:crossBetween val="between"/>
      </c:valAx>
      <c:spPr>
        <a:noFill/>
        <a:ln>
          <a:noFill/>
        </a:ln>
        <a:effectLst/>
      </c:spPr>
    </c:plotArea>
    <c:legend>
      <c:legendPos val="t"/>
      <c:layout>
        <c:manualLayout>
          <c:xMode val="edge"/>
          <c:yMode val="edge"/>
          <c:x val="0.1521028092081998"/>
          <c:y val="0.7151277733746263"/>
          <c:w val="0.74541358163880134"/>
          <c:h val="3.9627548765038177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w="0">
      <a:solidFill>
        <a:schemeClr val="bg2">
          <a:lumMod val="75000"/>
        </a:schemeClr>
      </a:solid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solidFill>
                <a:latin typeface="Times New Roman" panose="02020603050405020304" pitchFamily="18" charset="0"/>
                <a:ea typeface="+mn-ea"/>
                <a:cs typeface="Times New Roman" panose="02020603050405020304" pitchFamily="18" charset="0"/>
              </a:defRPr>
            </a:pPr>
            <a:r>
              <a:rPr lang="en-US" sz="1600" dirty="0">
                <a:solidFill>
                  <a:schemeClr val="tx1"/>
                </a:solidFill>
                <a:latin typeface="Times New Roman" panose="02020603050405020304" pitchFamily="18" charset="0"/>
                <a:cs typeface="Times New Roman" panose="02020603050405020304" pitchFamily="18" charset="0"/>
              </a:rPr>
              <a:t>Educational Attainment </a:t>
            </a:r>
          </a:p>
        </c:rich>
      </c:tx>
      <c:layout>
        <c:manualLayout>
          <c:xMode val="edge"/>
          <c:yMode val="edge"/>
          <c:x val="0.28969225710731134"/>
          <c:y val="2.6721034503798806E-2"/>
        </c:manualLayout>
      </c:layout>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barChart>
        <c:barDir val="col"/>
        <c:grouping val="stacked"/>
        <c:varyColors val="0"/>
        <c:ser>
          <c:idx val="0"/>
          <c:order val="0"/>
          <c:tx>
            <c:strRef>
              <c:f>Sheet1!$B$1</c:f>
              <c:strCache>
                <c:ptCount val="1"/>
                <c:pt idx="0">
                  <c:v>Less than high school</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Sheet1!$B$2:$B$11</c:f>
              <c:numCache>
                <c:formatCode>#,##0</c:formatCode>
                <c:ptCount val="10"/>
                <c:pt idx="0">
                  <c:v>5283</c:v>
                </c:pt>
                <c:pt idx="1">
                  <c:v>6374</c:v>
                </c:pt>
                <c:pt idx="2">
                  <c:v>6481</c:v>
                </c:pt>
                <c:pt idx="3">
                  <c:v>5406</c:v>
                </c:pt>
                <c:pt idx="4">
                  <c:v>5215</c:v>
                </c:pt>
                <c:pt idx="5">
                  <c:v>4811</c:v>
                </c:pt>
                <c:pt idx="6">
                  <c:v>4516</c:v>
                </c:pt>
                <c:pt idx="7">
                  <c:v>4909</c:v>
                </c:pt>
                <c:pt idx="8">
                  <c:v>5282</c:v>
                </c:pt>
                <c:pt idx="9">
                  <c:v>5033</c:v>
                </c:pt>
              </c:numCache>
            </c:numRef>
          </c:val>
          <c:extLst>
            <c:ext xmlns:c16="http://schemas.microsoft.com/office/drawing/2014/chart" uri="{C3380CC4-5D6E-409C-BE32-E72D297353CC}">
              <c16:uniqueId val="{00000000-33B0-494B-B427-34E4B6A9580E}"/>
            </c:ext>
          </c:extLst>
        </c:ser>
        <c:ser>
          <c:idx val="1"/>
          <c:order val="1"/>
          <c:tx>
            <c:strRef>
              <c:f>Sheet1!$C$1</c:f>
              <c:strCache>
                <c:ptCount val="1"/>
                <c:pt idx="0">
                  <c:v>High school or equivalent, no college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Sheet1!$C$2:$C$11</c:f>
              <c:numCache>
                <c:formatCode>#,##0</c:formatCode>
                <c:ptCount val="10"/>
                <c:pt idx="0">
                  <c:v>6918</c:v>
                </c:pt>
                <c:pt idx="1">
                  <c:v>8113</c:v>
                </c:pt>
                <c:pt idx="2">
                  <c:v>8558</c:v>
                </c:pt>
                <c:pt idx="3">
                  <c:v>7139</c:v>
                </c:pt>
                <c:pt idx="4">
                  <c:v>6927</c:v>
                </c:pt>
                <c:pt idx="5">
                  <c:v>6456</c:v>
                </c:pt>
                <c:pt idx="6">
                  <c:v>6273</c:v>
                </c:pt>
                <c:pt idx="7">
                  <c:v>6187</c:v>
                </c:pt>
                <c:pt idx="8">
                  <c:v>6784</c:v>
                </c:pt>
                <c:pt idx="9">
                  <c:v>6367</c:v>
                </c:pt>
              </c:numCache>
            </c:numRef>
          </c:val>
          <c:extLst>
            <c:ext xmlns:c16="http://schemas.microsoft.com/office/drawing/2014/chart" uri="{C3380CC4-5D6E-409C-BE32-E72D297353CC}">
              <c16:uniqueId val="{00000001-33B0-494B-B427-34E4B6A9580E}"/>
            </c:ext>
          </c:extLst>
        </c:ser>
        <c:ser>
          <c:idx val="2"/>
          <c:order val="2"/>
          <c:tx>
            <c:strRef>
              <c:f>Sheet1!$D$1</c:f>
              <c:strCache>
                <c:ptCount val="1"/>
                <c:pt idx="0">
                  <c:v>Some college or Associate degree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Sheet1!$D$2:$D$11</c:f>
              <c:numCache>
                <c:formatCode>#,##0</c:formatCode>
                <c:ptCount val="10"/>
                <c:pt idx="0">
                  <c:v>8286</c:v>
                </c:pt>
                <c:pt idx="1">
                  <c:v>9487</c:v>
                </c:pt>
                <c:pt idx="2">
                  <c:v>9974</c:v>
                </c:pt>
                <c:pt idx="3">
                  <c:v>8440</c:v>
                </c:pt>
                <c:pt idx="4">
                  <c:v>8190</c:v>
                </c:pt>
                <c:pt idx="5">
                  <c:v>7553</c:v>
                </c:pt>
                <c:pt idx="6">
                  <c:v>7411</c:v>
                </c:pt>
                <c:pt idx="7">
                  <c:v>6899</c:v>
                </c:pt>
                <c:pt idx="8">
                  <c:v>7552</c:v>
                </c:pt>
                <c:pt idx="9">
                  <c:v>6936</c:v>
                </c:pt>
              </c:numCache>
            </c:numRef>
          </c:val>
          <c:extLst>
            <c:ext xmlns:c16="http://schemas.microsoft.com/office/drawing/2014/chart" uri="{C3380CC4-5D6E-409C-BE32-E72D297353CC}">
              <c16:uniqueId val="{00000002-33B0-494B-B427-34E4B6A9580E}"/>
            </c:ext>
          </c:extLst>
        </c:ser>
        <c:ser>
          <c:idx val="3"/>
          <c:order val="3"/>
          <c:tx>
            <c:strRef>
              <c:f>Sheet1!$E$1</c:f>
              <c:strCache>
                <c:ptCount val="1"/>
                <c:pt idx="0">
                  <c:v>Bachelor's degree or advanced degree</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Sheet1!$E$2:$E$11</c:f>
              <c:numCache>
                <c:formatCode>#,##0</c:formatCode>
                <c:ptCount val="10"/>
                <c:pt idx="0">
                  <c:v>10662</c:v>
                </c:pt>
                <c:pt idx="1">
                  <c:v>12245</c:v>
                </c:pt>
                <c:pt idx="2">
                  <c:v>12016</c:v>
                </c:pt>
                <c:pt idx="3">
                  <c:v>11021</c:v>
                </c:pt>
                <c:pt idx="4">
                  <c:v>11003</c:v>
                </c:pt>
                <c:pt idx="5">
                  <c:v>9814</c:v>
                </c:pt>
                <c:pt idx="6">
                  <c:v>9856</c:v>
                </c:pt>
                <c:pt idx="7">
                  <c:v>8189</c:v>
                </c:pt>
                <c:pt idx="8">
                  <c:v>8749</c:v>
                </c:pt>
                <c:pt idx="9">
                  <c:v>7913</c:v>
                </c:pt>
              </c:numCache>
            </c:numRef>
          </c:val>
          <c:extLst>
            <c:ext xmlns:c16="http://schemas.microsoft.com/office/drawing/2014/chart" uri="{C3380CC4-5D6E-409C-BE32-E72D297353CC}">
              <c16:uniqueId val="{00000003-33B0-494B-B427-34E4B6A9580E}"/>
            </c:ext>
          </c:extLst>
        </c:ser>
        <c:ser>
          <c:idx val="4"/>
          <c:order val="4"/>
          <c:tx>
            <c:strRef>
              <c:f>Sheet1!$F$1</c:f>
              <c:strCache>
                <c:ptCount val="1"/>
                <c:pt idx="0">
                  <c:v>Educational attainment not available (workers aged 24 or younger)</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Sheet1!$F$2:$F$11</c:f>
              <c:numCache>
                <c:formatCode>#,##0</c:formatCode>
                <c:ptCount val="10"/>
                <c:pt idx="0">
                  <c:v>9536</c:v>
                </c:pt>
                <c:pt idx="1">
                  <c:v>10432</c:v>
                </c:pt>
                <c:pt idx="2">
                  <c:v>9593</c:v>
                </c:pt>
                <c:pt idx="3">
                  <c:v>8699</c:v>
                </c:pt>
                <c:pt idx="4">
                  <c:v>8552</c:v>
                </c:pt>
                <c:pt idx="5">
                  <c:v>8677</c:v>
                </c:pt>
                <c:pt idx="6">
                  <c:v>9251</c:v>
                </c:pt>
                <c:pt idx="7">
                  <c:v>8522</c:v>
                </c:pt>
                <c:pt idx="8">
                  <c:v>9179</c:v>
                </c:pt>
                <c:pt idx="9">
                  <c:v>8832</c:v>
                </c:pt>
              </c:numCache>
            </c:numRef>
          </c:val>
          <c:extLst>
            <c:ext xmlns:c16="http://schemas.microsoft.com/office/drawing/2014/chart" uri="{C3380CC4-5D6E-409C-BE32-E72D297353CC}">
              <c16:uniqueId val="{00000004-33B0-494B-B427-34E4B6A9580E}"/>
            </c:ext>
          </c:extLst>
        </c:ser>
        <c:dLbls>
          <c:showLegendKey val="0"/>
          <c:showVal val="0"/>
          <c:showCatName val="0"/>
          <c:showSerName val="0"/>
          <c:showPercent val="0"/>
          <c:showBubbleSize val="0"/>
        </c:dLbls>
        <c:gapWidth val="79"/>
        <c:overlap val="100"/>
        <c:axId val="551383224"/>
        <c:axId val="551383552"/>
      </c:barChart>
      <c:catAx>
        <c:axId val="55138322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1" i="0" u="none" strike="noStrike" kern="1200" cap="all" baseline="0">
                    <a:solidFill>
                      <a:schemeClr val="tx1"/>
                    </a:solidFill>
                    <a:latin typeface="+mn-lt"/>
                    <a:ea typeface="+mn-ea"/>
                    <a:cs typeface="+mn-cs"/>
                  </a:defRPr>
                </a:pPr>
                <a:r>
                  <a:rPr lang="en-US" b="1">
                    <a:solidFill>
                      <a:schemeClr val="tx1"/>
                    </a:solidFill>
                  </a:rPr>
                  <a:t>Years</a:t>
                </a:r>
              </a:p>
            </c:rich>
          </c:tx>
          <c:overlay val="0"/>
          <c:spPr>
            <a:noFill/>
            <a:ln>
              <a:noFill/>
            </a:ln>
            <a:effectLst/>
          </c:spPr>
          <c:txPr>
            <a:bodyPr rot="0" spcFirstLastPara="1" vertOverflow="ellipsis" vert="horz" wrap="square" anchor="ctr" anchorCtr="1"/>
            <a:lstStyle/>
            <a:p>
              <a:pPr>
                <a:defRPr sz="1100" b="1" i="0" u="none" strike="noStrike" kern="1200" cap="all"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cap="all" spc="120" normalizeH="0" baseline="0">
                <a:solidFill>
                  <a:schemeClr val="tx1">
                    <a:lumMod val="65000"/>
                    <a:lumOff val="35000"/>
                  </a:schemeClr>
                </a:solidFill>
                <a:latin typeface="+mn-lt"/>
                <a:ea typeface="+mn-ea"/>
                <a:cs typeface="+mn-cs"/>
              </a:defRPr>
            </a:pPr>
            <a:endParaRPr lang="en-US"/>
          </a:p>
        </c:txPr>
        <c:crossAx val="551383552"/>
        <c:crosses val="autoZero"/>
        <c:auto val="1"/>
        <c:lblAlgn val="ctr"/>
        <c:lblOffset val="100"/>
        <c:noMultiLvlLbl val="0"/>
      </c:catAx>
      <c:valAx>
        <c:axId val="551383552"/>
        <c:scaling>
          <c:orientation val="minMax"/>
        </c:scaling>
        <c:delete val="1"/>
        <c:axPos val="l"/>
        <c:title>
          <c:tx>
            <c:rich>
              <a:bodyPr rot="-5400000" spcFirstLastPara="1" vertOverflow="ellipsis" vert="horz" wrap="square" anchor="ctr" anchorCtr="1"/>
              <a:lstStyle/>
              <a:p>
                <a:pPr>
                  <a:defRPr sz="11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r>
                  <a:rPr lang="en-US" b="1" dirty="0">
                    <a:solidFill>
                      <a:schemeClr val="tx1"/>
                    </a:solidFill>
                    <a:latin typeface="Times New Roman" panose="02020603050405020304" pitchFamily="18" charset="0"/>
                    <a:cs typeface="Times New Roman" panose="02020603050405020304" pitchFamily="18" charset="0"/>
                  </a:rPr>
                  <a:t>Yearly Average Job Gains Count </a:t>
                </a:r>
              </a:p>
            </c:rich>
          </c:tx>
          <c:layout>
            <c:manualLayout>
              <c:xMode val="edge"/>
              <c:yMode val="edge"/>
              <c:x val="1.5757703593873108E-2"/>
              <c:y val="0.15533547522413058"/>
            </c:manualLayout>
          </c:layout>
          <c:overlay val="0"/>
          <c:spPr>
            <a:noFill/>
            <a:ln>
              <a:noFill/>
            </a:ln>
            <a:effectLst/>
          </c:spPr>
          <c:txPr>
            <a:bodyPr rot="-5400000" spcFirstLastPara="1" vertOverflow="ellipsis" vert="horz" wrap="square" anchor="ctr" anchorCtr="1"/>
            <a:lstStyle/>
            <a:p>
              <a:pPr>
                <a:defRPr sz="1100" b="1" i="0" u="none" strike="noStrike" kern="1200" cap="all"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crossAx val="551383224"/>
        <c:crosses val="autoZero"/>
        <c:crossBetween val="between"/>
      </c:valAx>
      <c:spPr>
        <a:noFill/>
        <a:ln>
          <a:noFill/>
        </a:ln>
        <a:effectLst/>
      </c:spPr>
    </c:plotArea>
    <c:legend>
      <c:legendPos val="t"/>
      <c:layout>
        <c:manualLayout>
          <c:xMode val="edge"/>
          <c:yMode val="edge"/>
          <c:x val="0.60177171563787446"/>
          <c:y val="3.7743461236615801E-3"/>
          <c:w val="0.39646134089372237"/>
          <c:h val="0.40683695540112058"/>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sz="11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sz="1600" b="1" baseline="0" dirty="0">
                <a:solidFill>
                  <a:schemeClr val="tx1"/>
                </a:solidFill>
                <a:latin typeface="Times New Roman" panose="02020603050405020304" pitchFamily="18" charset="0"/>
                <a:cs typeface="Times New Roman" panose="02020603050405020304" pitchFamily="18" charset="0"/>
              </a:rPr>
              <a:t>JOB CREATION BY GENDER</a:t>
            </a:r>
            <a:endParaRPr lang="en-US" sz="16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0.28865292320629055"/>
          <c:y val="2.0709116562741797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32001390811541"/>
          <c:y val="0.16066105897179669"/>
          <c:w val="0.84476738119661188"/>
          <c:h val="0.69338219891692177"/>
        </c:manualLayout>
      </c:layout>
      <c:barChart>
        <c:barDir val="col"/>
        <c:grouping val="clustered"/>
        <c:varyColors val="0"/>
        <c:ser>
          <c:idx val="0"/>
          <c:order val="0"/>
          <c:tx>
            <c:strRef>
              <c:f>Sheet1!$B$1</c:f>
              <c:strCache>
                <c:ptCount val="1"/>
                <c:pt idx="0">
                  <c:v>Male</c:v>
                </c:pt>
              </c:strCache>
            </c:strRef>
          </c:tx>
          <c:spPr>
            <a:solidFill>
              <a:schemeClr val="accent1"/>
            </a:solidFill>
            <a:ln>
              <a:noFill/>
            </a:ln>
            <a:effectLst/>
          </c:spPr>
          <c:invertIfNegative val="0"/>
          <c:dLbls>
            <c:dLbl>
              <c:idx val="0"/>
              <c:layout>
                <c:manualLayout>
                  <c:x val="-1.2671594508975714E-2"/>
                  <c:y val="7.707129094412284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A-4B24-B77A-5A3C49361BC5}"/>
                </c:ext>
              </c:extLst>
            </c:dLbl>
            <c:dLbl>
              <c:idx val="1"/>
              <c:layout>
                <c:manualLayout>
                  <c:x val="-4.2238648363252373E-3"/>
                  <c:y val="7.707129094412354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FA-4B24-B77A-5A3C49361BC5}"/>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Sheet1!$B$2:$B$11</c:f>
              <c:numCache>
                <c:formatCode>#,##0</c:formatCode>
                <c:ptCount val="10"/>
                <c:pt idx="0">
                  <c:v>3504</c:v>
                </c:pt>
                <c:pt idx="1">
                  <c:v>4678</c:v>
                </c:pt>
                <c:pt idx="2">
                  <c:v>3770</c:v>
                </c:pt>
                <c:pt idx="3">
                  <c:v>3753</c:v>
                </c:pt>
                <c:pt idx="4">
                  <c:v>4039</c:v>
                </c:pt>
                <c:pt idx="5">
                  <c:v>3733</c:v>
                </c:pt>
                <c:pt idx="6">
                  <c:v>3797</c:v>
                </c:pt>
                <c:pt idx="7">
                  <c:v>3453</c:v>
                </c:pt>
                <c:pt idx="8">
                  <c:v>3385</c:v>
                </c:pt>
                <c:pt idx="9">
                  <c:v>3620</c:v>
                </c:pt>
              </c:numCache>
            </c:numRef>
          </c:val>
          <c:extLst>
            <c:ext xmlns:c16="http://schemas.microsoft.com/office/drawing/2014/chart" uri="{C3380CC4-5D6E-409C-BE32-E72D297353CC}">
              <c16:uniqueId val="{00000000-EE5D-4465-A42A-56199E979761}"/>
            </c:ext>
          </c:extLst>
        </c:ser>
        <c:ser>
          <c:idx val="1"/>
          <c:order val="1"/>
          <c:tx>
            <c:strRef>
              <c:f>Sheet1!$C$1</c:f>
              <c:strCache>
                <c:ptCount val="1"/>
                <c:pt idx="0">
                  <c:v>Female</c:v>
                </c:pt>
              </c:strCache>
            </c:strRef>
          </c:tx>
          <c:spPr>
            <a:solidFill>
              <a:schemeClr val="accent4"/>
            </a:solidFill>
            <a:ln>
              <a:noFill/>
            </a:ln>
            <a:effectLst/>
          </c:spPr>
          <c:invertIfNegative val="0"/>
          <c:dLbls>
            <c:dLbl>
              <c:idx val="1"/>
              <c:layout>
                <c:manualLayout>
                  <c:x val="8.4477296726504746E-3"/>
                  <c:y val="1.02761721258831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BFA-4B24-B77A-5A3C49361BC5}"/>
                </c:ext>
              </c:extLst>
            </c:dLbl>
            <c:dLbl>
              <c:idx val="2"/>
              <c:layout>
                <c:manualLayout>
                  <c:x val="8.4477296726504364E-3"/>
                  <c:y val="1.02761721258831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FA-4B24-B77A-5A3C49361BC5}"/>
                </c:ext>
              </c:extLst>
            </c:dLbl>
            <c:dLbl>
              <c:idx val="3"/>
              <c:layout>
                <c:manualLayout>
                  <c:x val="6.3357972544878568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BFA-4B24-B77A-5A3C49361BC5}"/>
                </c:ext>
              </c:extLst>
            </c:dLbl>
            <c:dLbl>
              <c:idx val="4"/>
              <c:layout>
                <c:manualLayout>
                  <c:x val="1.26715945089757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BFA-4B24-B77A-5A3C49361BC5}"/>
                </c:ext>
              </c:extLst>
            </c:dLbl>
            <c:dLbl>
              <c:idx val="5"/>
              <c:layout>
                <c:manualLayout>
                  <c:x val="8.4477296726503982E-3"/>
                  <c:y val="-4.7098578156836966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BFA-4B24-B77A-5A3C49361BC5}"/>
                </c:ext>
              </c:extLst>
            </c:dLbl>
            <c:dLbl>
              <c:idx val="6"/>
              <c:layout>
                <c:manualLayout>
                  <c:x val="1.0559662090813172E-2"/>
                  <c:y val="-4.7098578156836966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BFA-4B24-B77A-5A3C49361BC5}"/>
                </c:ext>
              </c:extLst>
            </c:dLbl>
            <c:dLbl>
              <c:idx val="7"/>
              <c:layout>
                <c:manualLayout>
                  <c:x val="1.26715945089757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BFA-4B24-B77A-5A3C49361BC5}"/>
                </c:ext>
              </c:extLst>
            </c:dLbl>
            <c:dLbl>
              <c:idx val="8"/>
              <c:layout>
                <c:manualLayout>
                  <c:x val="1.267159450897555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BFA-4B24-B77A-5A3C49361BC5}"/>
                </c:ext>
              </c:extLst>
            </c:dLbl>
            <c:dLbl>
              <c:idx val="9"/>
              <c:layout>
                <c:manualLayout>
                  <c:x val="6.3357972544877015E-3"/>
                  <c:y val="2.56904303147073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BFA-4B24-B77A-5A3C49361BC5}"/>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Sheet1!$C$2:$C$11</c:f>
              <c:numCache>
                <c:formatCode>#,##0</c:formatCode>
                <c:ptCount val="10"/>
                <c:pt idx="0">
                  <c:v>3687</c:v>
                </c:pt>
                <c:pt idx="1">
                  <c:v>4544</c:v>
                </c:pt>
                <c:pt idx="2">
                  <c:v>3406</c:v>
                </c:pt>
                <c:pt idx="3">
                  <c:v>3278</c:v>
                </c:pt>
                <c:pt idx="4">
                  <c:v>3337</c:v>
                </c:pt>
                <c:pt idx="5">
                  <c:v>3210</c:v>
                </c:pt>
                <c:pt idx="6">
                  <c:v>3144</c:v>
                </c:pt>
                <c:pt idx="7">
                  <c:v>2938</c:v>
                </c:pt>
                <c:pt idx="8">
                  <c:v>3099</c:v>
                </c:pt>
                <c:pt idx="9">
                  <c:v>3284</c:v>
                </c:pt>
              </c:numCache>
            </c:numRef>
          </c:val>
          <c:extLst>
            <c:ext xmlns:c16="http://schemas.microsoft.com/office/drawing/2014/chart" uri="{C3380CC4-5D6E-409C-BE32-E72D297353CC}">
              <c16:uniqueId val="{00000001-EE5D-4465-A42A-56199E979761}"/>
            </c:ext>
          </c:extLst>
        </c:ser>
        <c:dLbls>
          <c:showLegendKey val="0"/>
          <c:showVal val="1"/>
          <c:showCatName val="0"/>
          <c:showSerName val="0"/>
          <c:showPercent val="0"/>
          <c:showBubbleSize val="0"/>
        </c:dLbls>
        <c:gapWidth val="70"/>
        <c:axId val="202972728"/>
        <c:axId val="202973056"/>
      </c:barChart>
      <c:catAx>
        <c:axId val="202972728"/>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YEARS</a:t>
                </a:r>
              </a:p>
            </c:rich>
          </c:tx>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2973056"/>
        <c:crosses val="autoZero"/>
        <c:auto val="1"/>
        <c:lblAlgn val="ctr"/>
        <c:lblOffset val="100"/>
        <c:noMultiLvlLbl val="0"/>
      </c:catAx>
      <c:valAx>
        <c:axId val="2029730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YEARLY</a:t>
                </a:r>
                <a:r>
                  <a:rPr lang="en-US" sz="1100" b="1" baseline="0" dirty="0">
                    <a:solidFill>
                      <a:schemeClr val="tx1"/>
                    </a:solidFill>
                    <a:latin typeface="Times New Roman" panose="02020603050405020304" pitchFamily="18" charset="0"/>
                    <a:cs typeface="Times New Roman" panose="02020603050405020304" pitchFamily="18" charset="0"/>
                  </a:rPr>
                  <a:t> AVERAGE JOB GAINS COUNT </a:t>
                </a:r>
                <a:endParaRPr lang="en-US" sz="11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1.5236186838303375E-2"/>
              <c:y val="0.26387753553927146"/>
            </c:manualLayout>
          </c:layout>
          <c:overlay val="0"/>
          <c:spPr>
            <a:noFill/>
            <a:ln>
              <a:noFill/>
            </a:ln>
            <a:effectLst/>
          </c:spPr>
          <c:txPr>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2972728"/>
        <c:crosses val="autoZero"/>
        <c:crossBetween val="between"/>
      </c:valAx>
      <c:spPr>
        <a:noFill/>
        <a:ln>
          <a:noFill/>
        </a:ln>
        <a:effectLst/>
      </c:spPr>
    </c:plotArea>
    <c:legend>
      <c:legendPos val="b"/>
      <c:layout>
        <c:manualLayout>
          <c:xMode val="edge"/>
          <c:yMode val="edge"/>
          <c:x val="0.72995767820469115"/>
          <c:y val="1.7812773403324635E-2"/>
          <c:w val="0.25789006310853169"/>
          <c:h val="5.484886643504822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sz="1600" b="1" dirty="0">
                <a:solidFill>
                  <a:schemeClr val="tx1"/>
                </a:solidFill>
                <a:latin typeface="Times New Roman" panose="02020603050405020304" pitchFamily="18" charset="0"/>
                <a:cs typeface="Times New Roman" panose="02020603050405020304" pitchFamily="18" charset="0"/>
              </a:rPr>
              <a:t>FIRM</a:t>
            </a:r>
            <a:r>
              <a:rPr lang="en-US" sz="1600" b="1" baseline="0" dirty="0">
                <a:solidFill>
                  <a:schemeClr val="tx1"/>
                </a:solidFill>
                <a:latin typeface="Times New Roman" panose="02020603050405020304" pitchFamily="18" charset="0"/>
                <a:cs typeface="Times New Roman" panose="02020603050405020304" pitchFamily="18" charset="0"/>
              </a:rPr>
              <a:t> SIZE </a:t>
            </a:r>
            <a:endParaRPr lang="en-US" sz="1600" b="1" dirty="0">
              <a:solidFill>
                <a:schemeClr val="tx1"/>
              </a:solidFill>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7136148890479599"/>
          <c:y val="0.12676362007976455"/>
          <c:w val="0.7946991171558101"/>
          <c:h val="0.5743321812123533"/>
        </c:manualLayout>
      </c:layout>
      <c:lineChart>
        <c:grouping val="standard"/>
        <c:varyColors val="0"/>
        <c:ser>
          <c:idx val="0"/>
          <c:order val="0"/>
          <c:tx>
            <c:strRef>
              <c:f>Sheet1!$B$1</c:f>
              <c:strCache>
                <c:ptCount val="1"/>
                <c:pt idx="0">
                  <c:v>0-49 Employees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Sheet1!$B$2:$B$11</c:f>
              <c:numCache>
                <c:formatCode>General</c:formatCode>
                <c:ptCount val="10"/>
                <c:pt idx="0">
                  <c:v>9305</c:v>
                </c:pt>
                <c:pt idx="1">
                  <c:v>14333</c:v>
                </c:pt>
                <c:pt idx="2">
                  <c:v>9283</c:v>
                </c:pt>
                <c:pt idx="3">
                  <c:v>9266</c:v>
                </c:pt>
                <c:pt idx="4">
                  <c:v>11434</c:v>
                </c:pt>
                <c:pt idx="5">
                  <c:v>10229</c:v>
                </c:pt>
                <c:pt idx="6">
                  <c:v>9438</c:v>
                </c:pt>
                <c:pt idx="7">
                  <c:v>11147</c:v>
                </c:pt>
                <c:pt idx="8">
                  <c:v>10432</c:v>
                </c:pt>
                <c:pt idx="9">
                  <c:v>10240</c:v>
                </c:pt>
              </c:numCache>
            </c:numRef>
          </c:val>
          <c:smooth val="0"/>
          <c:extLst>
            <c:ext xmlns:c16="http://schemas.microsoft.com/office/drawing/2014/chart" uri="{C3380CC4-5D6E-409C-BE32-E72D297353CC}">
              <c16:uniqueId val="{00000000-E02C-48E8-B411-73F1F1FC17FC}"/>
            </c:ext>
          </c:extLst>
        </c:ser>
        <c:ser>
          <c:idx val="1"/>
          <c:order val="1"/>
          <c:tx>
            <c:strRef>
              <c:f>Sheet1!$C$1</c:f>
              <c:strCache>
                <c:ptCount val="1"/>
                <c:pt idx="0">
                  <c:v>50-249 Employees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Sheet1!$C$2:$C$11</c:f>
              <c:numCache>
                <c:formatCode>General</c:formatCode>
                <c:ptCount val="10"/>
                <c:pt idx="0">
                  <c:v>5690</c:v>
                </c:pt>
                <c:pt idx="1">
                  <c:v>7656</c:v>
                </c:pt>
                <c:pt idx="2">
                  <c:v>6461</c:v>
                </c:pt>
                <c:pt idx="3">
                  <c:v>6282</c:v>
                </c:pt>
                <c:pt idx="4">
                  <c:v>6413</c:v>
                </c:pt>
                <c:pt idx="5">
                  <c:v>5680</c:v>
                </c:pt>
                <c:pt idx="6">
                  <c:v>5255</c:v>
                </c:pt>
                <c:pt idx="7">
                  <c:v>5445</c:v>
                </c:pt>
                <c:pt idx="8">
                  <c:v>5794</c:v>
                </c:pt>
                <c:pt idx="9">
                  <c:v>5709</c:v>
                </c:pt>
              </c:numCache>
            </c:numRef>
          </c:val>
          <c:smooth val="0"/>
          <c:extLst>
            <c:ext xmlns:c16="http://schemas.microsoft.com/office/drawing/2014/chart" uri="{C3380CC4-5D6E-409C-BE32-E72D297353CC}">
              <c16:uniqueId val="{00000001-E02C-48E8-B411-73F1F1FC17FC}"/>
            </c:ext>
          </c:extLst>
        </c:ser>
        <c:ser>
          <c:idx val="2"/>
          <c:order val="2"/>
          <c:tx>
            <c:strRef>
              <c:f>Sheet1!$D$1</c:f>
              <c:strCache>
                <c:ptCount val="1"/>
                <c:pt idx="0">
                  <c:v>250-499 Employees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Sheet1!$D$2:$D$11</c:f>
              <c:numCache>
                <c:formatCode>General</c:formatCode>
                <c:ptCount val="10"/>
                <c:pt idx="0">
                  <c:v>2341</c:v>
                </c:pt>
                <c:pt idx="1">
                  <c:v>2410</c:v>
                </c:pt>
                <c:pt idx="2">
                  <c:v>2315</c:v>
                </c:pt>
                <c:pt idx="3">
                  <c:v>2610</c:v>
                </c:pt>
                <c:pt idx="4">
                  <c:v>2508</c:v>
                </c:pt>
                <c:pt idx="5">
                  <c:v>1914</c:v>
                </c:pt>
                <c:pt idx="6">
                  <c:v>2292</c:v>
                </c:pt>
                <c:pt idx="7">
                  <c:v>2502</c:v>
                </c:pt>
                <c:pt idx="8">
                  <c:v>3037</c:v>
                </c:pt>
                <c:pt idx="9">
                  <c:v>3083</c:v>
                </c:pt>
              </c:numCache>
            </c:numRef>
          </c:val>
          <c:smooth val="0"/>
          <c:extLst>
            <c:ext xmlns:c16="http://schemas.microsoft.com/office/drawing/2014/chart" uri="{C3380CC4-5D6E-409C-BE32-E72D297353CC}">
              <c16:uniqueId val="{00000002-E02C-48E8-B411-73F1F1FC17FC}"/>
            </c:ext>
          </c:extLst>
        </c:ser>
        <c:ser>
          <c:idx val="3"/>
          <c:order val="3"/>
          <c:tx>
            <c:strRef>
              <c:f>Sheet1!$E$1</c:f>
              <c:strCache>
                <c:ptCount val="1"/>
                <c:pt idx="0">
                  <c:v>500+ Employees</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cat>
            <c:numRef>
              <c:f>Sheet1!$A$2:$A$11</c:f>
              <c:numCache>
                <c:formatCode>General</c:formatCode>
                <c:ptCount val="10"/>
                <c:pt idx="0">
                  <c:v>2006</c:v>
                </c:pt>
                <c:pt idx="1">
                  <c:v>2007</c:v>
                </c:pt>
                <c:pt idx="2">
                  <c:v>2008</c:v>
                </c:pt>
                <c:pt idx="3">
                  <c:v>2009</c:v>
                </c:pt>
                <c:pt idx="4">
                  <c:v>2010</c:v>
                </c:pt>
                <c:pt idx="5">
                  <c:v>2011</c:v>
                </c:pt>
                <c:pt idx="6">
                  <c:v>2012</c:v>
                </c:pt>
                <c:pt idx="7">
                  <c:v>2013</c:v>
                </c:pt>
                <c:pt idx="8">
                  <c:v>2014</c:v>
                </c:pt>
                <c:pt idx="9">
                  <c:v>2015</c:v>
                </c:pt>
              </c:numCache>
            </c:numRef>
          </c:cat>
          <c:val>
            <c:numRef>
              <c:f>Sheet1!$E$2:$E$11</c:f>
              <c:numCache>
                <c:formatCode>General</c:formatCode>
                <c:ptCount val="10"/>
                <c:pt idx="0">
                  <c:v>17774</c:v>
                </c:pt>
                <c:pt idx="1">
                  <c:v>17750</c:v>
                </c:pt>
                <c:pt idx="2">
                  <c:v>16267</c:v>
                </c:pt>
                <c:pt idx="3">
                  <c:v>16187</c:v>
                </c:pt>
                <c:pt idx="4">
                  <c:v>15787</c:v>
                </c:pt>
                <c:pt idx="5">
                  <c:v>15496</c:v>
                </c:pt>
                <c:pt idx="6">
                  <c:v>16017</c:v>
                </c:pt>
                <c:pt idx="7">
                  <c:v>11094</c:v>
                </c:pt>
                <c:pt idx="8">
                  <c:v>13564</c:v>
                </c:pt>
                <c:pt idx="9">
                  <c:v>11201</c:v>
                </c:pt>
              </c:numCache>
            </c:numRef>
          </c:val>
          <c:smooth val="0"/>
          <c:extLst>
            <c:ext xmlns:c16="http://schemas.microsoft.com/office/drawing/2014/chart" uri="{C3380CC4-5D6E-409C-BE32-E72D297353CC}">
              <c16:uniqueId val="{00000003-E02C-48E8-B411-73F1F1FC17FC}"/>
            </c:ext>
          </c:extLst>
        </c:ser>
        <c:dLbls>
          <c:showLegendKey val="0"/>
          <c:showVal val="0"/>
          <c:showCatName val="0"/>
          <c:showSerName val="0"/>
          <c:showPercent val="0"/>
          <c:showBubbleSize val="0"/>
        </c:dLbls>
        <c:marker val="1"/>
        <c:smooth val="0"/>
        <c:axId val="192845112"/>
        <c:axId val="557801200"/>
      </c:lineChart>
      <c:catAx>
        <c:axId val="192845112"/>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YEARS</a:t>
                </a:r>
                <a:r>
                  <a:rPr lang="en-US" sz="1100" b="1" baseline="0" dirty="0">
                    <a:solidFill>
                      <a:schemeClr val="tx1"/>
                    </a:solidFill>
                    <a:latin typeface="Times New Roman" panose="02020603050405020304" pitchFamily="18" charset="0"/>
                    <a:cs typeface="Times New Roman" panose="02020603050405020304" pitchFamily="18" charset="0"/>
                  </a:rPr>
                  <a:t> </a:t>
                </a:r>
                <a:endParaRPr lang="en-US" sz="1100" b="1" dirty="0">
                  <a:solidFill>
                    <a:schemeClr val="tx1"/>
                  </a:solidFill>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7801200"/>
        <c:crosses val="autoZero"/>
        <c:auto val="1"/>
        <c:lblAlgn val="ctr"/>
        <c:lblOffset val="100"/>
        <c:noMultiLvlLbl val="0"/>
      </c:catAx>
      <c:valAx>
        <c:axId val="5578012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YEARLY</a:t>
                </a:r>
                <a:r>
                  <a:rPr lang="en-US" sz="1100" b="1" baseline="0" dirty="0">
                    <a:solidFill>
                      <a:schemeClr val="tx1"/>
                    </a:solidFill>
                    <a:latin typeface="Times New Roman" panose="02020603050405020304" pitchFamily="18" charset="0"/>
                    <a:cs typeface="Times New Roman" panose="02020603050405020304" pitchFamily="18" charset="0"/>
                  </a:rPr>
                  <a:t> AVERAGE JOB GAINS COUNT</a:t>
                </a:r>
                <a:endParaRPr lang="en-US" sz="11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2.6666666666666668E-2"/>
              <c:y val="8.7872547825349367E-2"/>
            </c:manualLayout>
          </c:layout>
          <c:overlay val="0"/>
          <c:spPr>
            <a:noFill/>
            <a:ln>
              <a:noFill/>
            </a:ln>
            <a:effectLst/>
          </c:spPr>
          <c:txPr>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2845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600" dirty="0">
                <a:solidFill>
                  <a:schemeClr val="tx1"/>
                </a:solidFill>
                <a:latin typeface="Times New Roman" panose="02020603050405020304" pitchFamily="18" charset="0"/>
                <a:cs typeface="Times New Roman" panose="02020603050405020304" pitchFamily="18" charset="0"/>
              </a:rPr>
              <a:t>FIRM</a:t>
            </a:r>
            <a:r>
              <a:rPr lang="en-US" sz="1600" baseline="0" dirty="0">
                <a:solidFill>
                  <a:schemeClr val="tx1"/>
                </a:solidFill>
                <a:latin typeface="Times New Roman" panose="02020603050405020304" pitchFamily="18" charset="0"/>
                <a:cs typeface="Times New Roman" panose="02020603050405020304" pitchFamily="18" charset="0"/>
              </a:rPr>
              <a:t> AGE</a:t>
            </a:r>
            <a:endParaRPr lang="en-US" sz="1600"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0.41396517261500276"/>
          <c:y val="5.1224719676679656E-5"/>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8568830567149378"/>
          <c:y val="0.13140170372361465"/>
          <c:w val="0.78928373270280305"/>
          <c:h val="0.61672555749129843"/>
        </c:manualLayout>
      </c:layout>
      <c:barChart>
        <c:barDir val="col"/>
        <c:grouping val="stacked"/>
        <c:varyColors val="0"/>
        <c:ser>
          <c:idx val="0"/>
          <c:order val="0"/>
          <c:tx>
            <c:strRef>
              <c:f>Sheet1!$B$1</c:f>
              <c:strCache>
                <c:ptCount val="1"/>
                <c:pt idx="0">
                  <c:v>0-1 Years</c:v>
                </c:pt>
              </c:strCache>
            </c:strRef>
          </c:tx>
          <c:spPr>
            <a:solidFill>
              <a:schemeClr val="accent5"/>
            </a:solidFill>
            <a:ln>
              <a:noFill/>
            </a:ln>
            <a:effectLst/>
          </c:spPr>
          <c:invertIfNegative val="0"/>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Sheet1!$B$2:$B$11</c:f>
              <c:numCache>
                <c:formatCode>General</c:formatCode>
                <c:ptCount val="10"/>
                <c:pt idx="0">
                  <c:v>2466</c:v>
                </c:pt>
                <c:pt idx="1">
                  <c:v>3807</c:v>
                </c:pt>
                <c:pt idx="2">
                  <c:v>2725</c:v>
                </c:pt>
                <c:pt idx="3">
                  <c:v>2604</c:v>
                </c:pt>
                <c:pt idx="4">
                  <c:v>3202</c:v>
                </c:pt>
                <c:pt idx="5">
                  <c:v>3240</c:v>
                </c:pt>
                <c:pt idx="6">
                  <c:v>2761</c:v>
                </c:pt>
                <c:pt idx="7">
                  <c:v>3238</c:v>
                </c:pt>
                <c:pt idx="8">
                  <c:v>3331</c:v>
                </c:pt>
                <c:pt idx="9">
                  <c:v>3415</c:v>
                </c:pt>
              </c:numCache>
            </c:numRef>
          </c:val>
          <c:extLst>
            <c:ext xmlns:c16="http://schemas.microsoft.com/office/drawing/2014/chart" uri="{C3380CC4-5D6E-409C-BE32-E72D297353CC}">
              <c16:uniqueId val="{00000000-3381-4A66-8DF5-D5DA1BE7EDD3}"/>
            </c:ext>
          </c:extLst>
        </c:ser>
        <c:ser>
          <c:idx val="1"/>
          <c:order val="1"/>
          <c:tx>
            <c:strRef>
              <c:f>Sheet1!$C$1</c:f>
              <c:strCache>
                <c:ptCount val="1"/>
                <c:pt idx="0">
                  <c:v>2-5 Years</c:v>
                </c:pt>
              </c:strCache>
            </c:strRef>
          </c:tx>
          <c:spPr>
            <a:gradFill rotWithShape="1">
              <a:gsLst>
                <a:gs pos="0">
                  <a:schemeClr val="accent2">
                    <a:tint val="94000"/>
                    <a:satMod val="103000"/>
                    <a:lumMod val="102000"/>
                  </a:schemeClr>
                </a:gs>
                <a:gs pos="50000">
                  <a:schemeClr val="accent2">
                    <a:shade val="100000"/>
                    <a:satMod val="110000"/>
                    <a:lumMod val="100000"/>
                  </a:schemeClr>
                </a:gs>
                <a:gs pos="100000">
                  <a:schemeClr val="accent2">
                    <a:shade val="78000"/>
                    <a:satMod val="120000"/>
                    <a:lumMod val="99000"/>
                  </a:schemeClr>
                </a:gs>
              </a:gsLst>
              <a:lin ang="5400000" scaled="0"/>
            </a:gradFill>
            <a:ln>
              <a:noFill/>
            </a:ln>
            <a:effectLst/>
          </c:spPr>
          <c:invertIfNegative val="0"/>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Sheet1!$C$2:$C$11</c:f>
              <c:numCache>
                <c:formatCode>General</c:formatCode>
                <c:ptCount val="10"/>
                <c:pt idx="0">
                  <c:v>3462</c:v>
                </c:pt>
                <c:pt idx="1">
                  <c:v>4019</c:v>
                </c:pt>
                <c:pt idx="2">
                  <c:v>3746</c:v>
                </c:pt>
                <c:pt idx="3">
                  <c:v>3227</c:v>
                </c:pt>
                <c:pt idx="4">
                  <c:v>3779</c:v>
                </c:pt>
                <c:pt idx="5">
                  <c:v>3476</c:v>
                </c:pt>
                <c:pt idx="6">
                  <c:v>2995</c:v>
                </c:pt>
                <c:pt idx="7">
                  <c:v>3363</c:v>
                </c:pt>
                <c:pt idx="8">
                  <c:v>3195</c:v>
                </c:pt>
                <c:pt idx="9">
                  <c:v>3291</c:v>
                </c:pt>
              </c:numCache>
            </c:numRef>
          </c:val>
          <c:extLst>
            <c:ext xmlns:c16="http://schemas.microsoft.com/office/drawing/2014/chart" uri="{C3380CC4-5D6E-409C-BE32-E72D297353CC}">
              <c16:uniqueId val="{00000001-3381-4A66-8DF5-D5DA1BE7EDD3}"/>
            </c:ext>
          </c:extLst>
        </c:ser>
        <c:ser>
          <c:idx val="2"/>
          <c:order val="2"/>
          <c:tx>
            <c:strRef>
              <c:f>Sheet1!$D$1</c:f>
              <c:strCache>
                <c:ptCount val="1"/>
                <c:pt idx="0">
                  <c:v>6-10 Years</c:v>
                </c:pt>
              </c:strCache>
            </c:strRef>
          </c:tx>
          <c:spPr>
            <a:gradFill rotWithShape="1">
              <a:gsLst>
                <a:gs pos="0">
                  <a:schemeClr val="accent3">
                    <a:tint val="94000"/>
                    <a:satMod val="103000"/>
                    <a:lumMod val="102000"/>
                  </a:schemeClr>
                </a:gs>
                <a:gs pos="50000">
                  <a:schemeClr val="accent3">
                    <a:shade val="100000"/>
                    <a:satMod val="110000"/>
                    <a:lumMod val="100000"/>
                  </a:schemeClr>
                </a:gs>
                <a:gs pos="100000">
                  <a:schemeClr val="accent3">
                    <a:shade val="78000"/>
                    <a:satMod val="120000"/>
                    <a:lumMod val="99000"/>
                  </a:schemeClr>
                </a:gs>
              </a:gsLst>
              <a:lin ang="5400000" scaled="0"/>
            </a:gradFill>
            <a:ln>
              <a:noFill/>
            </a:ln>
            <a:effectLst/>
          </c:spPr>
          <c:invertIfNegative val="0"/>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Sheet1!$D$2:$D$11</c:f>
              <c:numCache>
                <c:formatCode>General</c:formatCode>
                <c:ptCount val="10"/>
                <c:pt idx="0">
                  <c:v>3530</c:v>
                </c:pt>
                <c:pt idx="1">
                  <c:v>5068</c:v>
                </c:pt>
                <c:pt idx="2">
                  <c:v>3671</c:v>
                </c:pt>
                <c:pt idx="3">
                  <c:v>3306</c:v>
                </c:pt>
                <c:pt idx="4">
                  <c:v>4027</c:v>
                </c:pt>
                <c:pt idx="5">
                  <c:v>3432</c:v>
                </c:pt>
                <c:pt idx="6">
                  <c:v>3579</c:v>
                </c:pt>
                <c:pt idx="7">
                  <c:v>3616</c:v>
                </c:pt>
                <c:pt idx="8">
                  <c:v>3436</c:v>
                </c:pt>
                <c:pt idx="9">
                  <c:v>3447</c:v>
                </c:pt>
              </c:numCache>
            </c:numRef>
          </c:val>
          <c:extLst>
            <c:ext xmlns:c16="http://schemas.microsoft.com/office/drawing/2014/chart" uri="{C3380CC4-5D6E-409C-BE32-E72D297353CC}">
              <c16:uniqueId val="{00000002-3381-4A66-8DF5-D5DA1BE7EDD3}"/>
            </c:ext>
          </c:extLst>
        </c:ser>
        <c:ser>
          <c:idx val="3"/>
          <c:order val="3"/>
          <c:tx>
            <c:strRef>
              <c:f>Sheet1!$E$1</c:f>
              <c:strCache>
                <c:ptCount val="1"/>
                <c:pt idx="0">
                  <c:v>11+ Years</c:v>
                </c:pt>
              </c:strCache>
            </c:strRef>
          </c:tx>
          <c:spPr>
            <a:gradFill rotWithShape="1">
              <a:gsLst>
                <a:gs pos="0">
                  <a:schemeClr val="accent4">
                    <a:tint val="94000"/>
                    <a:satMod val="103000"/>
                    <a:lumMod val="102000"/>
                  </a:schemeClr>
                </a:gs>
                <a:gs pos="50000">
                  <a:schemeClr val="accent4">
                    <a:shade val="100000"/>
                    <a:satMod val="110000"/>
                    <a:lumMod val="100000"/>
                  </a:schemeClr>
                </a:gs>
                <a:gs pos="100000">
                  <a:schemeClr val="accent4">
                    <a:shade val="78000"/>
                    <a:satMod val="120000"/>
                    <a:lumMod val="99000"/>
                  </a:schemeClr>
                </a:gs>
              </a:gsLst>
              <a:lin ang="5400000" scaled="0"/>
            </a:gradFill>
            <a:ln>
              <a:noFill/>
            </a:ln>
            <a:effectLst/>
          </c:spPr>
          <c:invertIfNegative val="0"/>
          <c:cat>
            <c:strRef>
              <c:f>Sheet1!$A$2:$A$11</c:f>
              <c:strCache>
                <c:ptCount val="10"/>
                <c:pt idx="0">
                  <c:v>2006</c:v>
                </c:pt>
                <c:pt idx="1">
                  <c:v>2007</c:v>
                </c:pt>
                <c:pt idx="2">
                  <c:v>2008</c:v>
                </c:pt>
                <c:pt idx="3">
                  <c:v>2009</c:v>
                </c:pt>
                <c:pt idx="4">
                  <c:v>2010</c:v>
                </c:pt>
                <c:pt idx="5">
                  <c:v>2011</c:v>
                </c:pt>
                <c:pt idx="6">
                  <c:v>2012</c:v>
                </c:pt>
                <c:pt idx="7">
                  <c:v>2013</c:v>
                </c:pt>
                <c:pt idx="8">
                  <c:v>2014</c:v>
                </c:pt>
                <c:pt idx="9">
                  <c:v>2015</c:v>
                </c:pt>
              </c:strCache>
            </c:strRef>
          </c:cat>
          <c:val>
            <c:numRef>
              <c:f>Sheet1!$E$2:$E$11</c:f>
              <c:numCache>
                <c:formatCode>General</c:formatCode>
                <c:ptCount val="10"/>
                <c:pt idx="0">
                  <c:v>25683</c:v>
                </c:pt>
                <c:pt idx="1">
                  <c:v>29332</c:v>
                </c:pt>
                <c:pt idx="2">
                  <c:v>24213</c:v>
                </c:pt>
                <c:pt idx="3">
                  <c:v>25235</c:v>
                </c:pt>
                <c:pt idx="4">
                  <c:v>25205</c:v>
                </c:pt>
                <c:pt idx="5">
                  <c:v>23215</c:v>
                </c:pt>
                <c:pt idx="6">
                  <c:v>23693</c:v>
                </c:pt>
                <c:pt idx="7">
                  <c:v>20045</c:v>
                </c:pt>
                <c:pt idx="8">
                  <c:v>22953</c:v>
                </c:pt>
                <c:pt idx="9">
                  <c:v>20180</c:v>
                </c:pt>
              </c:numCache>
            </c:numRef>
          </c:val>
          <c:extLst>
            <c:ext xmlns:c16="http://schemas.microsoft.com/office/drawing/2014/chart" uri="{C3380CC4-5D6E-409C-BE32-E72D297353CC}">
              <c16:uniqueId val="{00000003-3381-4A66-8DF5-D5DA1BE7EDD3}"/>
            </c:ext>
          </c:extLst>
        </c:ser>
        <c:dLbls>
          <c:showLegendKey val="0"/>
          <c:showVal val="0"/>
          <c:showCatName val="0"/>
          <c:showSerName val="0"/>
          <c:showPercent val="0"/>
          <c:showBubbleSize val="0"/>
        </c:dLbls>
        <c:gapWidth val="35"/>
        <c:overlap val="100"/>
        <c:axId val="378854368"/>
        <c:axId val="378854696"/>
      </c:barChart>
      <c:catAx>
        <c:axId val="378854368"/>
        <c:scaling>
          <c:orientation val="minMax"/>
        </c:scaling>
        <c:delete val="0"/>
        <c:axPos val="b"/>
        <c:title>
          <c:tx>
            <c:rich>
              <a:bodyPr rot="0" spcFirstLastPara="1" vertOverflow="ellipsis" vert="horz" wrap="square" anchor="ctr" anchorCtr="1"/>
              <a:lstStyle/>
              <a:p>
                <a:pPr>
                  <a:defRPr sz="1197" b="1" i="0" u="none" strike="noStrike" kern="1200" baseline="0">
                    <a:solidFill>
                      <a:schemeClr val="tx2"/>
                    </a:solidFill>
                    <a:latin typeface="Times New Roman" panose="02020603050405020304" pitchFamily="18" charset="0"/>
                    <a:ea typeface="+mn-ea"/>
                    <a:cs typeface="Times New Roman" panose="02020603050405020304" pitchFamily="18" charset="0"/>
                  </a:defRPr>
                </a:pPr>
                <a:r>
                  <a:rPr lang="en-US" sz="1100" dirty="0">
                    <a:latin typeface="Times New Roman" panose="02020603050405020304" pitchFamily="18" charset="0"/>
                    <a:cs typeface="Times New Roman" panose="02020603050405020304" pitchFamily="18" charset="0"/>
                  </a:rPr>
                  <a:t>YEARS</a:t>
                </a:r>
                <a:endParaRPr lang="en-US" dirty="0">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78854696"/>
        <c:crosses val="autoZero"/>
        <c:auto val="1"/>
        <c:lblAlgn val="ctr"/>
        <c:lblOffset val="100"/>
        <c:noMultiLvlLbl val="0"/>
      </c:catAx>
      <c:valAx>
        <c:axId val="378854696"/>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sz="1100" b="1" i="0" u="none" strike="noStrike" kern="1200" baseline="0">
                    <a:solidFill>
                      <a:schemeClr val="tx2"/>
                    </a:solidFill>
                    <a:latin typeface="Times New Roman" panose="02020603050405020304" pitchFamily="18" charset="0"/>
                    <a:ea typeface="+mn-ea"/>
                    <a:cs typeface="Times New Roman" panose="02020603050405020304" pitchFamily="18" charset="0"/>
                  </a:defRPr>
                </a:pPr>
                <a:r>
                  <a:rPr lang="en-US" sz="1100" dirty="0">
                    <a:latin typeface="Times New Roman" panose="02020603050405020304" pitchFamily="18" charset="0"/>
                    <a:cs typeface="Times New Roman" panose="02020603050405020304" pitchFamily="18" charset="0"/>
                  </a:rPr>
                  <a:t>YEARLY</a:t>
                </a:r>
                <a:r>
                  <a:rPr lang="en-US" sz="1100" baseline="0" dirty="0">
                    <a:latin typeface="Times New Roman" panose="02020603050405020304" pitchFamily="18" charset="0"/>
                    <a:cs typeface="Times New Roman" panose="02020603050405020304" pitchFamily="18" charset="0"/>
                  </a:rPr>
                  <a:t> AVERAGE JOB GAINS COUNT</a:t>
                </a:r>
                <a:endParaRPr lang="en-US" sz="1100" dirty="0">
                  <a:latin typeface="Times New Roman" panose="02020603050405020304" pitchFamily="18" charset="0"/>
                  <a:cs typeface="Times New Roman" panose="02020603050405020304" pitchFamily="18" charset="0"/>
                </a:endParaRPr>
              </a:p>
            </c:rich>
          </c:tx>
          <c:layout>
            <c:manualLayout>
              <c:xMode val="edge"/>
              <c:yMode val="edge"/>
              <c:x val="1.3651615432201725E-2"/>
              <c:y val="8.7807883009077325E-2"/>
            </c:manualLayout>
          </c:layout>
          <c:overlay val="0"/>
          <c:spPr>
            <a:noFill/>
            <a:ln>
              <a:noFill/>
            </a:ln>
            <a:effectLst/>
          </c:spPr>
          <c:txPr>
            <a:bodyPr rot="-5400000" spcFirstLastPara="1" vertOverflow="ellipsis" vert="horz" wrap="square" anchor="ctr" anchorCtr="1"/>
            <a:lstStyle/>
            <a:p>
              <a:pPr>
                <a:defRPr sz="11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78854368"/>
        <c:crosses val="autoZero"/>
        <c:crossBetween val="between"/>
      </c:valAx>
      <c:spPr>
        <a:noFill/>
        <a:ln>
          <a:noFill/>
        </a:ln>
        <a:effectLst/>
      </c:spPr>
    </c:plotArea>
    <c:legend>
      <c:legendPos val="b"/>
      <c:layout>
        <c:manualLayout>
          <c:xMode val="edge"/>
          <c:yMode val="edge"/>
          <c:x val="0.12308998088828824"/>
          <c:y val="0.1026546022770181"/>
          <c:w val="0.85541080963779914"/>
          <c:h val="6.124744892617806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en-US" sz="1600" b="1" dirty="0">
                <a:solidFill>
                  <a:schemeClr val="tx1"/>
                </a:solidFill>
                <a:latin typeface="Times New Roman" panose="02020603050405020304" pitchFamily="18" charset="0"/>
                <a:cs typeface="Times New Roman" panose="02020603050405020304" pitchFamily="18" charset="0"/>
              </a:rPr>
              <a:t>AVERAGE</a:t>
            </a:r>
            <a:r>
              <a:rPr lang="en-US" sz="1600" b="1" baseline="0" dirty="0">
                <a:solidFill>
                  <a:schemeClr val="tx1"/>
                </a:solidFill>
                <a:latin typeface="Times New Roman" panose="02020603050405020304" pitchFamily="18" charset="0"/>
                <a:cs typeface="Times New Roman" panose="02020603050405020304" pitchFamily="18" charset="0"/>
              </a:rPr>
              <a:t> MONTHLY EMPLOYEE EARNINGS</a:t>
            </a:r>
            <a:r>
              <a:rPr lang="en-US" sz="1600" b="1" dirty="0">
                <a:solidFill>
                  <a:schemeClr val="tx1"/>
                </a:solidFill>
                <a:latin typeface="Times New Roman" panose="02020603050405020304" pitchFamily="18" charset="0"/>
                <a:cs typeface="Times New Roman" panose="02020603050405020304" pitchFamily="18" charset="0"/>
              </a:rPr>
              <a:t>:2015</a:t>
            </a:r>
          </a:p>
        </c:rich>
      </c:tx>
      <c:layout>
        <c:manualLayout>
          <c:xMode val="edge"/>
          <c:yMode val="edge"/>
          <c:x val="0.11186326027055066"/>
          <c:y val="4.9500435369970931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6434059967729683"/>
          <c:y val="0.17537648562468469"/>
          <c:w val="0.83514051989365579"/>
          <c:h val="0.3775020110535397"/>
        </c:manualLayout>
      </c:layout>
      <c:barChart>
        <c:barDir val="col"/>
        <c:grouping val="clustered"/>
        <c:varyColors val="0"/>
        <c:ser>
          <c:idx val="0"/>
          <c:order val="0"/>
          <c:tx>
            <c:strRef>
              <c:f>Sheet1!$B$1</c:f>
              <c:strCache>
                <c:ptCount val="1"/>
                <c:pt idx="0">
                  <c:v>Full Quarter Employment (Stable): Average Monthly Earnings</c:v>
                </c:pt>
              </c:strCache>
            </c:strRef>
          </c:tx>
          <c:spPr>
            <a:solidFill>
              <a:schemeClr val="accent2">
                <a:lumMod val="75000"/>
              </a:schemeClr>
            </a:solidFill>
            <a:ln>
              <a:noFill/>
            </a:ln>
            <a:effectLst/>
          </c:spPr>
          <c:invertIfNegative val="0"/>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Utilities</c:v>
                </c:pt>
                <c:pt idx="1">
                  <c:v>Manufacturing</c:v>
                </c:pt>
                <c:pt idx="2">
                  <c:v>Wholesale Trade</c:v>
                </c:pt>
                <c:pt idx="3">
                  <c:v>Transportation and Warehousing</c:v>
                </c:pt>
                <c:pt idx="4">
                  <c:v>Information</c:v>
                </c:pt>
                <c:pt idx="5">
                  <c:v>Finance and Insurance</c:v>
                </c:pt>
                <c:pt idx="6">
                  <c:v>Real Estate and Rental and Leasing</c:v>
                </c:pt>
                <c:pt idx="7">
                  <c:v>Professional, Scientific, and Technical Services</c:v>
                </c:pt>
                <c:pt idx="8">
                  <c:v>Management of Companies and Enterprises</c:v>
                </c:pt>
                <c:pt idx="9">
                  <c:v>Public Administration</c:v>
                </c:pt>
              </c:strCache>
            </c:strRef>
          </c:cat>
          <c:val>
            <c:numRef>
              <c:f>Sheet1!$B$2:$B$11</c:f>
              <c:numCache>
                <c:formatCode>General</c:formatCode>
                <c:ptCount val="10"/>
                <c:pt idx="0">
                  <c:v>9572</c:v>
                </c:pt>
                <c:pt idx="1">
                  <c:v>7664</c:v>
                </c:pt>
                <c:pt idx="2">
                  <c:v>9792</c:v>
                </c:pt>
                <c:pt idx="3">
                  <c:v>7146</c:v>
                </c:pt>
                <c:pt idx="4">
                  <c:v>10110</c:v>
                </c:pt>
                <c:pt idx="5">
                  <c:v>13979</c:v>
                </c:pt>
                <c:pt idx="6">
                  <c:v>7951</c:v>
                </c:pt>
                <c:pt idx="7">
                  <c:v>10771</c:v>
                </c:pt>
                <c:pt idx="8">
                  <c:v>21780</c:v>
                </c:pt>
                <c:pt idx="9">
                  <c:v>7487</c:v>
                </c:pt>
              </c:numCache>
            </c:numRef>
          </c:val>
          <c:extLst>
            <c:ext xmlns:c16="http://schemas.microsoft.com/office/drawing/2014/chart" uri="{C3380CC4-5D6E-409C-BE32-E72D297353CC}">
              <c16:uniqueId val="{00000000-A089-48C2-AAEC-C4EE7774C4E5}"/>
            </c:ext>
          </c:extLst>
        </c:ser>
        <c:dLbls>
          <c:dLblPos val="outEnd"/>
          <c:showLegendKey val="0"/>
          <c:showVal val="1"/>
          <c:showCatName val="0"/>
          <c:showSerName val="0"/>
          <c:showPercent val="0"/>
          <c:showBubbleSize val="0"/>
        </c:dLbls>
        <c:gapWidth val="219"/>
        <c:overlap val="-27"/>
        <c:axId val="221473168"/>
        <c:axId val="221473496"/>
      </c:barChart>
      <c:catAx>
        <c:axId val="221473168"/>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YEARS</a:t>
                </a:r>
              </a:p>
            </c:rich>
          </c:tx>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crossAx val="221473496"/>
        <c:crosses val="autoZero"/>
        <c:auto val="1"/>
        <c:lblAlgn val="ctr"/>
        <c:lblOffset val="100"/>
        <c:noMultiLvlLbl val="0"/>
      </c:catAx>
      <c:valAx>
        <c:axId val="221473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US" sz="1100" b="1" dirty="0">
                    <a:solidFill>
                      <a:schemeClr val="tx1"/>
                    </a:solidFill>
                    <a:latin typeface="Times New Roman" panose="02020603050405020304" pitchFamily="18" charset="0"/>
                    <a:cs typeface="Times New Roman" panose="02020603050405020304" pitchFamily="18" charset="0"/>
                  </a:rPr>
                  <a:t>YEALY</a:t>
                </a:r>
                <a:r>
                  <a:rPr lang="en-US" sz="1100" b="1" baseline="0" dirty="0">
                    <a:solidFill>
                      <a:schemeClr val="tx1"/>
                    </a:solidFill>
                    <a:latin typeface="Times New Roman" panose="02020603050405020304" pitchFamily="18" charset="0"/>
                    <a:cs typeface="Times New Roman" panose="02020603050405020304" pitchFamily="18" charset="0"/>
                  </a:rPr>
                  <a:t> AVERAGE JOB GAINS COUNT</a:t>
                </a:r>
                <a:endParaRPr lang="en-US" sz="1100" b="1"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1.727615335792267E-2"/>
              <c:y val="8.8750772713489148E-2"/>
            </c:manualLayout>
          </c:layout>
          <c:overlay val="0"/>
          <c:spPr>
            <a:noFill/>
            <a:ln>
              <a:noFill/>
            </a:ln>
            <a:effectLst/>
          </c:spPr>
          <c:txPr>
            <a:bodyPr rot="-5400000" spcFirstLastPara="1" vertOverflow="ellipsis" vert="horz" wrap="square" anchor="ctr" anchorCtr="1"/>
            <a:lstStyle/>
            <a:p>
              <a:pPr>
                <a:defRPr sz="11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1473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0.84658</cdr:x>
      <cdr:y>0.26405</cdr:y>
    </cdr:from>
    <cdr:to>
      <cdr:x>1</cdr:x>
      <cdr:y>0.31145</cdr:y>
    </cdr:to>
    <cdr:sp macro="" textlink="">
      <cdr:nvSpPr>
        <cdr:cNvPr id="2" name="TextBox 1">
          <a:extLst xmlns:a="http://schemas.openxmlformats.org/drawingml/2006/main">
            <a:ext uri="{FF2B5EF4-FFF2-40B4-BE49-F238E27FC236}">
              <a16:creationId xmlns:a16="http://schemas.microsoft.com/office/drawing/2014/main" id="{F1FB1A1A-6EC5-408A-8ABB-189BDE8EFBCE}"/>
            </a:ext>
          </a:extLst>
        </cdr:cNvPr>
        <cdr:cNvSpPr txBox="1"/>
      </cdr:nvSpPr>
      <cdr:spPr>
        <a:xfrm xmlns:a="http://schemas.openxmlformats.org/drawingml/2006/main">
          <a:off x="5316527" y="1273349"/>
          <a:ext cx="963471" cy="2285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b="1" dirty="0">
              <a:latin typeface="Times New Roman" panose="02020603050405020304" pitchFamily="18" charset="0"/>
              <a:cs typeface="Times New Roman" panose="02020603050405020304" pitchFamily="18" charset="0"/>
            </a:rPr>
            <a:t>25-34 Years</a:t>
          </a:r>
        </a:p>
      </cdr:txBody>
    </cdr:sp>
  </cdr:relSizeAnchor>
  <cdr:relSizeAnchor xmlns:cdr="http://schemas.openxmlformats.org/drawingml/2006/chartDrawing">
    <cdr:from>
      <cdr:x>0.84929</cdr:x>
      <cdr:y>0.318</cdr:y>
    </cdr:from>
    <cdr:to>
      <cdr:x>1</cdr:x>
      <cdr:y>0.37123</cdr:y>
    </cdr:to>
    <cdr:sp macro="" textlink="">
      <cdr:nvSpPr>
        <cdr:cNvPr id="4" name="TextBox 3">
          <a:extLst xmlns:a="http://schemas.openxmlformats.org/drawingml/2006/main">
            <a:ext uri="{FF2B5EF4-FFF2-40B4-BE49-F238E27FC236}">
              <a16:creationId xmlns:a16="http://schemas.microsoft.com/office/drawing/2014/main" id="{464E62FD-9353-4EB7-B469-70905264C218}"/>
            </a:ext>
          </a:extLst>
        </cdr:cNvPr>
        <cdr:cNvSpPr txBox="1"/>
      </cdr:nvSpPr>
      <cdr:spPr>
        <a:xfrm xmlns:a="http://schemas.openxmlformats.org/drawingml/2006/main">
          <a:off x="5333512" y="1533524"/>
          <a:ext cx="946485" cy="2566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b="1" dirty="0">
              <a:latin typeface="Times New Roman" panose="02020603050405020304" pitchFamily="18" charset="0"/>
              <a:cs typeface="Times New Roman" panose="02020603050405020304" pitchFamily="18" charset="0"/>
            </a:rPr>
            <a:t>14-24 Years</a:t>
          </a:r>
        </a:p>
      </cdr:txBody>
    </cdr:sp>
  </cdr:relSizeAnchor>
  <cdr:relSizeAnchor xmlns:cdr="http://schemas.openxmlformats.org/drawingml/2006/chartDrawing">
    <cdr:from>
      <cdr:x>0.85219</cdr:x>
      <cdr:y>0.45799</cdr:y>
    </cdr:from>
    <cdr:to>
      <cdr:x>1</cdr:x>
      <cdr:y>0.51246</cdr:y>
    </cdr:to>
    <cdr:sp macro="" textlink="">
      <cdr:nvSpPr>
        <cdr:cNvPr id="5" name="TextBox 4">
          <a:extLst xmlns:a="http://schemas.openxmlformats.org/drawingml/2006/main">
            <a:ext uri="{FF2B5EF4-FFF2-40B4-BE49-F238E27FC236}">
              <a16:creationId xmlns:a16="http://schemas.microsoft.com/office/drawing/2014/main" id="{8D61F122-E012-4941-8235-8EFB852F8F3C}"/>
            </a:ext>
          </a:extLst>
        </cdr:cNvPr>
        <cdr:cNvSpPr txBox="1"/>
      </cdr:nvSpPr>
      <cdr:spPr>
        <a:xfrm xmlns:a="http://schemas.openxmlformats.org/drawingml/2006/main">
          <a:off x="5351769" y="2208612"/>
          <a:ext cx="928229" cy="26267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b="1" dirty="0">
              <a:latin typeface="Times New Roman" panose="02020603050405020304" pitchFamily="18" charset="0"/>
              <a:cs typeface="Times New Roman" panose="02020603050405020304" pitchFamily="18" charset="0"/>
            </a:rPr>
            <a:t>35-44 Years</a:t>
          </a:r>
        </a:p>
      </cdr:txBody>
    </cdr:sp>
  </cdr:relSizeAnchor>
  <cdr:relSizeAnchor xmlns:cdr="http://schemas.openxmlformats.org/drawingml/2006/chartDrawing">
    <cdr:from>
      <cdr:x>0.8504</cdr:x>
      <cdr:y>0.52935</cdr:y>
    </cdr:from>
    <cdr:to>
      <cdr:x>1</cdr:x>
      <cdr:y>0.57021</cdr:y>
    </cdr:to>
    <cdr:sp macro="" textlink="">
      <cdr:nvSpPr>
        <cdr:cNvPr id="7" name="TextBox 6">
          <a:extLst xmlns:a="http://schemas.openxmlformats.org/drawingml/2006/main">
            <a:ext uri="{FF2B5EF4-FFF2-40B4-BE49-F238E27FC236}">
              <a16:creationId xmlns:a16="http://schemas.microsoft.com/office/drawing/2014/main" id="{E2EA0EAE-9C2F-40BE-9739-F06352498A40}"/>
            </a:ext>
          </a:extLst>
        </cdr:cNvPr>
        <cdr:cNvSpPr txBox="1"/>
      </cdr:nvSpPr>
      <cdr:spPr>
        <a:xfrm xmlns:a="http://schemas.openxmlformats.org/drawingml/2006/main">
          <a:off x="5340531" y="2552700"/>
          <a:ext cx="939467" cy="19706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b="1" dirty="0">
              <a:latin typeface="Times New Roman" panose="02020603050405020304" pitchFamily="18" charset="0"/>
              <a:cs typeface="Times New Roman" panose="02020603050405020304" pitchFamily="18" charset="0"/>
            </a:rPr>
            <a:t>45-54 Years</a:t>
          </a:r>
        </a:p>
      </cdr:txBody>
    </cdr:sp>
  </cdr:relSizeAnchor>
  <cdr:relSizeAnchor xmlns:cdr="http://schemas.openxmlformats.org/drawingml/2006/chartDrawing">
    <cdr:from>
      <cdr:x>0.85591</cdr:x>
      <cdr:y>0.63227</cdr:y>
    </cdr:from>
    <cdr:to>
      <cdr:x>1</cdr:x>
      <cdr:y>0.6935</cdr:y>
    </cdr:to>
    <cdr:sp macro="" textlink="">
      <cdr:nvSpPr>
        <cdr:cNvPr id="8" name="TextBox 7">
          <a:extLst xmlns:a="http://schemas.openxmlformats.org/drawingml/2006/main">
            <a:ext uri="{FF2B5EF4-FFF2-40B4-BE49-F238E27FC236}">
              <a16:creationId xmlns:a16="http://schemas.microsoft.com/office/drawing/2014/main" id="{35FEB495-3B02-4351-AC73-5A299B77D97A}"/>
            </a:ext>
          </a:extLst>
        </cdr:cNvPr>
        <cdr:cNvSpPr txBox="1"/>
      </cdr:nvSpPr>
      <cdr:spPr>
        <a:xfrm xmlns:a="http://schemas.openxmlformats.org/drawingml/2006/main">
          <a:off x="5375124" y="3049050"/>
          <a:ext cx="904874" cy="29527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b="1" dirty="0">
              <a:latin typeface="Times New Roman" panose="02020603050405020304" pitchFamily="18" charset="0"/>
              <a:cs typeface="Times New Roman" panose="02020603050405020304" pitchFamily="18" charset="0"/>
            </a:rPr>
            <a:t>55-64 Years</a:t>
          </a:r>
        </a:p>
      </cdr:txBody>
    </cdr:sp>
  </cdr:relSizeAnchor>
  <cdr:relSizeAnchor xmlns:cdr="http://schemas.openxmlformats.org/drawingml/2006/chartDrawing">
    <cdr:from>
      <cdr:x>0.85015</cdr:x>
      <cdr:y>0.74661</cdr:y>
    </cdr:from>
    <cdr:to>
      <cdr:x>1</cdr:x>
      <cdr:y>0.79797</cdr:y>
    </cdr:to>
    <cdr:sp macro="" textlink="">
      <cdr:nvSpPr>
        <cdr:cNvPr id="9" name="TextBox 8">
          <a:extLst xmlns:a="http://schemas.openxmlformats.org/drawingml/2006/main">
            <a:ext uri="{FF2B5EF4-FFF2-40B4-BE49-F238E27FC236}">
              <a16:creationId xmlns:a16="http://schemas.microsoft.com/office/drawing/2014/main" id="{D50EA427-6867-4CF1-905A-71FC99305EF7}"/>
            </a:ext>
          </a:extLst>
        </cdr:cNvPr>
        <cdr:cNvSpPr txBox="1"/>
      </cdr:nvSpPr>
      <cdr:spPr>
        <a:xfrm xmlns:a="http://schemas.openxmlformats.org/drawingml/2006/main">
          <a:off x="5338971" y="3600439"/>
          <a:ext cx="941027" cy="2476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b="1" dirty="0">
              <a:latin typeface="Times New Roman" panose="02020603050405020304" pitchFamily="18" charset="0"/>
              <a:cs typeface="Times New Roman" panose="02020603050405020304" pitchFamily="18" charset="0"/>
            </a:rPr>
            <a:t>65-99 Years</a:t>
          </a:r>
        </a:p>
      </cdr:txBody>
    </cdr:sp>
  </cdr:relSizeAnchor>
</c:userShapes>
</file>

<file path=ppt/drawings/drawing2.xml><?xml version="1.0" encoding="utf-8"?>
<c:userShapes xmlns:c="http://schemas.openxmlformats.org/drawingml/2006/chart">
  <cdr:relSizeAnchor xmlns:cdr="http://schemas.openxmlformats.org/drawingml/2006/chartDrawing">
    <cdr:from>
      <cdr:x>0.38035</cdr:x>
      <cdr:y>0.00884</cdr:y>
    </cdr:from>
    <cdr:to>
      <cdr:x>0.6607</cdr:x>
      <cdr:y>0.09777</cdr:y>
    </cdr:to>
    <cdr:sp macro="" textlink="">
      <cdr:nvSpPr>
        <cdr:cNvPr id="2" name="TextBox 1"/>
        <cdr:cNvSpPr txBox="1"/>
      </cdr:nvSpPr>
      <cdr:spPr>
        <a:xfrm xmlns:a="http://schemas.openxmlformats.org/drawingml/2006/main">
          <a:off x="2519876" y="46375"/>
          <a:ext cx="1857375" cy="4667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600" b="1" dirty="0">
              <a:solidFill>
                <a:schemeClr val="tx1"/>
              </a:solidFill>
              <a:latin typeface="Times New Roman" panose="02020603050405020304" pitchFamily="18" charset="0"/>
              <a:cs typeface="Times New Roman" panose="02020603050405020304" pitchFamily="18" charset="0"/>
            </a:rPr>
            <a:t>RACE</a:t>
          </a:r>
          <a:endParaRPr lang="en-US" sz="18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0.77151</cdr:x>
      <cdr:y>0.38191</cdr:y>
    </cdr:from>
    <cdr:to>
      <cdr:x>1</cdr:x>
      <cdr:y>0.45855</cdr:y>
    </cdr:to>
    <cdr:sp macro="" textlink="">
      <cdr:nvSpPr>
        <cdr:cNvPr id="3" name="TextBox 2">
          <a:extLst xmlns:a="http://schemas.openxmlformats.org/drawingml/2006/main">
            <a:ext uri="{FF2B5EF4-FFF2-40B4-BE49-F238E27FC236}">
              <a16:creationId xmlns:a16="http://schemas.microsoft.com/office/drawing/2014/main" id="{C3296980-3A79-42B9-82C1-045E9EA68592}"/>
            </a:ext>
          </a:extLst>
        </cdr:cNvPr>
        <cdr:cNvSpPr txBox="1"/>
      </cdr:nvSpPr>
      <cdr:spPr>
        <a:xfrm xmlns:a="http://schemas.openxmlformats.org/drawingml/2006/main">
          <a:off x="5009173" y="2344727"/>
          <a:ext cx="1483475" cy="47058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Highest job gains for Blacks since 2008</a:t>
          </a:r>
        </a:p>
        <a:p xmlns:a="http://schemas.openxmlformats.org/drawingml/2006/main">
          <a:endParaRPr lang="en-US" sz="1100" dirty="0"/>
        </a:p>
      </cdr:txBody>
    </cdr:sp>
  </cdr:relSizeAnchor>
  <cdr:relSizeAnchor xmlns:cdr="http://schemas.openxmlformats.org/drawingml/2006/chartDrawing">
    <cdr:from>
      <cdr:x>0.64975</cdr:x>
      <cdr:y>0.15675</cdr:y>
    </cdr:from>
    <cdr:to>
      <cdr:x>0.88008</cdr:x>
      <cdr:y>0.26457</cdr:y>
    </cdr:to>
    <cdr:sp macro="" textlink="">
      <cdr:nvSpPr>
        <cdr:cNvPr id="4" name="TextBox 3">
          <a:extLst xmlns:a="http://schemas.openxmlformats.org/drawingml/2006/main">
            <a:ext uri="{FF2B5EF4-FFF2-40B4-BE49-F238E27FC236}">
              <a16:creationId xmlns:a16="http://schemas.microsoft.com/office/drawing/2014/main" id="{AE3183DC-0865-42AC-8A56-4F7401B5CCED}"/>
            </a:ext>
          </a:extLst>
        </cdr:cNvPr>
        <cdr:cNvSpPr txBox="1"/>
      </cdr:nvSpPr>
      <cdr:spPr>
        <a:xfrm xmlns:a="http://schemas.openxmlformats.org/drawingml/2006/main">
          <a:off x="4218597" y="962380"/>
          <a:ext cx="1495425" cy="66195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a:t>Largest divergence between Whites and Blacks job gains </a:t>
          </a:r>
        </a:p>
      </cdr:txBody>
    </cdr:sp>
  </cdr:relSizeAnchor>
</c:userShapes>
</file>

<file path=ppt/drawings/drawing3.xml><?xml version="1.0" encoding="utf-8"?>
<c:userShapes xmlns:c="http://schemas.openxmlformats.org/drawingml/2006/chart">
  <cdr:relSizeAnchor xmlns:cdr="http://schemas.openxmlformats.org/drawingml/2006/chartDrawing">
    <cdr:from>
      <cdr:x>0.2066</cdr:x>
      <cdr:y>0.11934</cdr:y>
    </cdr:from>
    <cdr:to>
      <cdr:x>0.31906</cdr:x>
      <cdr:y>0.2816</cdr:y>
    </cdr:to>
    <cdr:sp macro="" textlink="">
      <cdr:nvSpPr>
        <cdr:cNvPr id="2" name="Oval 1"/>
        <cdr:cNvSpPr/>
      </cdr:nvSpPr>
      <cdr:spPr>
        <a:xfrm xmlns:a="http://schemas.openxmlformats.org/drawingml/2006/main">
          <a:off x="1385728" y="589954"/>
          <a:ext cx="754290" cy="802129"/>
        </a:xfrm>
        <a:prstGeom xmlns:a="http://schemas.openxmlformats.org/drawingml/2006/main" prst="ellipse">
          <a:avLst/>
        </a:prstGeom>
        <a:noFill xmlns:a="http://schemas.openxmlformats.org/drawingml/2006/main"/>
        <a:ln xmlns:a="http://schemas.openxmlformats.org/drawingml/2006/main">
          <a:solidFill>
            <a:srgbClr val="0070C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drawings/drawing4.xml><?xml version="1.0" encoding="utf-8"?>
<c:userShapes xmlns:c="http://schemas.openxmlformats.org/drawingml/2006/chart">
  <cdr:relSizeAnchor xmlns:cdr="http://schemas.openxmlformats.org/drawingml/2006/chartDrawing">
    <cdr:from>
      <cdr:x>0.74</cdr:x>
      <cdr:y>0.31215</cdr:y>
    </cdr:from>
    <cdr:to>
      <cdr:x>0.79452</cdr:x>
      <cdr:y>0.46568</cdr:y>
    </cdr:to>
    <cdr:sp macro="" textlink="">
      <cdr:nvSpPr>
        <cdr:cNvPr id="2" name="Oval 1">
          <a:extLst xmlns:a="http://schemas.openxmlformats.org/drawingml/2006/main">
            <a:ext uri="{FF2B5EF4-FFF2-40B4-BE49-F238E27FC236}">
              <a16:creationId xmlns:a16="http://schemas.microsoft.com/office/drawing/2014/main" id="{EF6C51DA-C601-4F1F-B0B4-7017D5A11BEE}"/>
            </a:ext>
          </a:extLst>
        </cdr:cNvPr>
        <cdr:cNvSpPr/>
      </cdr:nvSpPr>
      <cdr:spPr>
        <a:xfrm xmlns:a="http://schemas.openxmlformats.org/drawingml/2006/main">
          <a:off x="3876675" y="1225443"/>
          <a:ext cx="285617" cy="602728"/>
        </a:xfrm>
        <a:prstGeom xmlns:a="http://schemas.openxmlformats.org/drawingml/2006/main" prst="ellipse">
          <a:avLst/>
        </a:prstGeom>
        <a:noFill xmlns:a="http://schemas.openxmlformats.org/drawingml/2006/main"/>
        <a:ln xmlns:a="http://schemas.openxmlformats.org/drawingml/2006/main">
          <a:solidFill>
            <a:srgbClr val="7030A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solidFill>
              <a:srgbClr val="7030A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33F2D466-8B2F-45FC-B8B0-C18D3FFD0D8C}" type="datetimeFigureOut">
              <a:rPr lang="en-US" smtClean="0"/>
              <a:t>1/18/2018</a:t>
            </a:fld>
            <a:endParaRPr lang="en-US" dirty="0"/>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A1E9F4E4-57AF-4541-939C-3B18D3491B43}" type="slidenum">
              <a:rPr lang="en-US" smtClean="0"/>
              <a:t>‹#›</a:t>
            </a:fld>
            <a:endParaRPr lang="en-US" dirty="0"/>
          </a:p>
        </p:txBody>
      </p:sp>
    </p:spTree>
    <p:extLst>
      <p:ext uri="{BB962C8B-B14F-4D97-AF65-F5344CB8AC3E}">
        <p14:creationId xmlns:p14="http://schemas.microsoft.com/office/powerpoint/2010/main" val="2412286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will look at the job</a:t>
            </a:r>
            <a:r>
              <a:rPr lang="en-US" baseline="0" dirty="0"/>
              <a:t> gains in the District of Columbia by analyzing the Firms with the most job creations. Data are from the Census Bureau, Center for Economic Studies, LEHD. </a:t>
            </a:r>
            <a:endParaRPr lang="en-US" dirty="0"/>
          </a:p>
        </p:txBody>
      </p:sp>
      <p:sp>
        <p:nvSpPr>
          <p:cNvPr id="4" name="Slide Number Placeholder 3"/>
          <p:cNvSpPr>
            <a:spLocks noGrp="1"/>
          </p:cNvSpPr>
          <p:nvPr>
            <p:ph type="sldNum" sz="quarter" idx="10"/>
          </p:nvPr>
        </p:nvSpPr>
        <p:spPr/>
        <p:txBody>
          <a:bodyPr/>
          <a:lstStyle/>
          <a:p>
            <a:fld id="{A1E9F4E4-57AF-4541-939C-3B18D3491B43}" type="slidenum">
              <a:rPr lang="en-US" smtClean="0"/>
              <a:t>1</a:t>
            </a:fld>
            <a:endParaRPr lang="en-US" dirty="0"/>
          </a:p>
        </p:txBody>
      </p:sp>
    </p:spTree>
    <p:extLst>
      <p:ext uri="{BB962C8B-B14F-4D97-AF65-F5344CB8AC3E}">
        <p14:creationId xmlns:p14="http://schemas.microsoft.com/office/powerpoint/2010/main" val="1014161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a:t>
            </a:r>
            <a:r>
              <a:rPr lang="en-US" dirty="0"/>
              <a:t>Data generated on September 25</a:t>
            </a:r>
            <a:r>
              <a:rPr lang="en-US" baseline="30000" dirty="0"/>
              <a:t>th</a:t>
            </a:r>
            <a:r>
              <a:rPr lang="en-US" dirty="0"/>
              <a:t>, 2017.</a:t>
            </a:r>
          </a:p>
        </p:txBody>
      </p:sp>
      <p:sp>
        <p:nvSpPr>
          <p:cNvPr id="4" name="Slide Number Placeholder 3"/>
          <p:cNvSpPr>
            <a:spLocks noGrp="1"/>
          </p:cNvSpPr>
          <p:nvPr>
            <p:ph type="sldNum" sz="quarter" idx="10"/>
          </p:nvPr>
        </p:nvSpPr>
        <p:spPr/>
        <p:txBody>
          <a:bodyPr/>
          <a:lstStyle/>
          <a:p>
            <a:fld id="{A1E9F4E4-57AF-4541-939C-3B18D3491B43}" type="slidenum">
              <a:rPr lang="en-US" smtClean="0"/>
              <a:t>2</a:t>
            </a:fld>
            <a:endParaRPr lang="en-US" dirty="0"/>
          </a:p>
        </p:txBody>
      </p:sp>
    </p:spTree>
    <p:extLst>
      <p:ext uri="{BB962C8B-B14F-4D97-AF65-F5344CB8AC3E}">
        <p14:creationId xmlns:p14="http://schemas.microsoft.com/office/powerpoint/2010/main" val="224314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younger working-age population are leading the job market as the baby</a:t>
            </a:r>
            <a:r>
              <a:rPr lang="en-US" baseline="0" dirty="0"/>
              <a:t> boomers are exiting. </a:t>
            </a:r>
            <a:endParaRPr lang="en-US" dirty="0"/>
          </a:p>
        </p:txBody>
      </p:sp>
      <p:sp>
        <p:nvSpPr>
          <p:cNvPr id="4" name="Slide Number Placeholder 3"/>
          <p:cNvSpPr>
            <a:spLocks noGrp="1"/>
          </p:cNvSpPr>
          <p:nvPr>
            <p:ph type="sldNum" sz="quarter" idx="10"/>
          </p:nvPr>
        </p:nvSpPr>
        <p:spPr/>
        <p:txBody>
          <a:bodyPr/>
          <a:lstStyle/>
          <a:p>
            <a:fld id="{A1E9F4E4-57AF-4541-939C-3B18D3491B43}" type="slidenum">
              <a:rPr lang="en-US" smtClean="0"/>
              <a:t>3</a:t>
            </a:fld>
            <a:endParaRPr lang="en-US" dirty="0"/>
          </a:p>
        </p:txBody>
      </p:sp>
    </p:spTree>
    <p:extLst>
      <p:ext uri="{BB962C8B-B14F-4D97-AF65-F5344CB8AC3E}">
        <p14:creationId xmlns:p14="http://schemas.microsoft.com/office/powerpoint/2010/main" val="2134144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White population lead the job gain opportunities over the years in the District of Columbia. Only in 2008 did the African American population gain most of the jobs created in the District of Columbia. This followed after a huge decline in the African American community for job gains in 2007. </a:t>
            </a:r>
            <a:endParaRPr lang="en-US" dirty="0"/>
          </a:p>
        </p:txBody>
      </p:sp>
      <p:sp>
        <p:nvSpPr>
          <p:cNvPr id="4" name="Slide Number Placeholder 3"/>
          <p:cNvSpPr>
            <a:spLocks noGrp="1"/>
          </p:cNvSpPr>
          <p:nvPr>
            <p:ph type="sldNum" sz="quarter" idx="10"/>
          </p:nvPr>
        </p:nvSpPr>
        <p:spPr/>
        <p:txBody>
          <a:bodyPr/>
          <a:lstStyle/>
          <a:p>
            <a:fld id="{A1E9F4E4-57AF-4541-939C-3B18D3491B43}" type="slidenum">
              <a:rPr lang="en-US" smtClean="0"/>
              <a:t>4</a:t>
            </a:fld>
            <a:endParaRPr lang="en-US" dirty="0"/>
          </a:p>
        </p:txBody>
      </p:sp>
    </p:spTree>
    <p:extLst>
      <p:ext uri="{BB962C8B-B14F-4D97-AF65-F5344CB8AC3E}">
        <p14:creationId xmlns:p14="http://schemas.microsoft.com/office/powerpoint/2010/main" val="2370389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 ten job creation industries ranked by 2015 numbers.</a:t>
            </a:r>
          </a:p>
        </p:txBody>
      </p:sp>
      <p:sp>
        <p:nvSpPr>
          <p:cNvPr id="4" name="Slide Number Placeholder 3"/>
          <p:cNvSpPr>
            <a:spLocks noGrp="1"/>
          </p:cNvSpPr>
          <p:nvPr>
            <p:ph type="sldNum" sz="quarter" idx="10"/>
          </p:nvPr>
        </p:nvSpPr>
        <p:spPr/>
        <p:txBody>
          <a:bodyPr/>
          <a:lstStyle/>
          <a:p>
            <a:fld id="{A1E9F4E4-57AF-4541-939C-3B18D3491B43}" type="slidenum">
              <a:rPr lang="en-US" smtClean="0"/>
              <a:t>6</a:t>
            </a:fld>
            <a:endParaRPr lang="en-US" dirty="0"/>
          </a:p>
        </p:txBody>
      </p:sp>
    </p:spTree>
    <p:extLst>
      <p:ext uri="{BB962C8B-B14F-4D97-AF65-F5344CB8AC3E}">
        <p14:creationId xmlns:p14="http://schemas.microsoft.com/office/powerpoint/2010/main" val="354434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 10 sectors by earnings.</a:t>
            </a:r>
          </a:p>
        </p:txBody>
      </p:sp>
      <p:sp>
        <p:nvSpPr>
          <p:cNvPr id="4" name="Slide Number Placeholder 3"/>
          <p:cNvSpPr>
            <a:spLocks noGrp="1"/>
          </p:cNvSpPr>
          <p:nvPr>
            <p:ph type="sldNum" sz="quarter" idx="10"/>
          </p:nvPr>
        </p:nvSpPr>
        <p:spPr/>
        <p:txBody>
          <a:bodyPr/>
          <a:lstStyle/>
          <a:p>
            <a:fld id="{A1E9F4E4-57AF-4541-939C-3B18D3491B43}" type="slidenum">
              <a:rPr lang="en-US" smtClean="0"/>
              <a:t>9</a:t>
            </a:fld>
            <a:endParaRPr lang="en-US" dirty="0"/>
          </a:p>
        </p:txBody>
      </p:sp>
    </p:spTree>
    <p:extLst>
      <p:ext uri="{BB962C8B-B14F-4D97-AF65-F5344CB8AC3E}">
        <p14:creationId xmlns:p14="http://schemas.microsoft.com/office/powerpoint/2010/main" val="1247266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CBADAD9-A18F-4A02-B1A1-236B97BDCB4A}" type="datetime1">
              <a:rPr lang="en-US" smtClean="0"/>
              <a:t>1/18/2018</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D22F896-40B5-4ADD-8801-0D06FADFA095}" type="slidenum">
              <a:rPr lang="en-US" smtClean="0"/>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63095604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0947EEE-5F59-48AE-BBC3-0920E8B61BA2}" type="datetime1">
              <a:rPr lang="en-US" smtClean="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24390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B86546-26E3-455A-B453-88DA95019EBC}" type="datetime1">
              <a:rPr lang="en-US" smtClean="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68244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D96460-5C13-456E-9D60-645E9DC2B3D0}" type="datetime1">
              <a:rPr lang="en-US" smtClean="0"/>
              <a:t>1/18/2018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78418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F073F792-C72B-4366-8E13-F53C544EAFC7}" type="datetime1">
              <a:rPr lang="en-US" smtClean="0"/>
              <a:t>1/18/2018</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76703117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C195A4-147D-4C07-8794-D8EFE5AFF696}" type="datetime1">
              <a:rPr lang="en-US" smtClean="0"/>
              <a:t>1/18/2018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67096712"/>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006259A-828E-4E55-83D4-462491DAE8BE}" type="datetime1">
              <a:rPr lang="en-US" smtClean="0"/>
              <a:t>1/18/2018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93464990"/>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92D292-300E-44A8-92C4-F895F2B8D7E0}" type="datetime1">
              <a:rPr lang="en-US" smtClean="0"/>
              <a:t>1/18/2018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94521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B6AB98-CCDF-4409-8D9E-5CE27A365C18}" type="datetime1">
              <a:rPr lang="en-US" smtClean="0"/>
              <a:t>1/18/2018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61357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B4766D81-5837-4FCF-A935-7246307C8882}" type="datetime1">
              <a:rPr lang="en-US" smtClean="0"/>
              <a:t>1/18/2018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262858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A8C69365-46CB-45CA-A173-44DC4A271A3F}" type="datetime1">
              <a:rPr lang="en-US" smtClean="0"/>
              <a:t>1/18/2018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D22F896-40B5-4ADD-8801-0D06FADFA095}" type="slidenum">
              <a:rPr lang="en-US" smtClean="0"/>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56175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EF6DACDE-601D-49E1-8191-EA488E14C406}" type="datetime1">
              <a:rPr lang="en-US" smtClean="0"/>
              <a:t>1/18/2018</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D22F896-40B5-4ADD-8801-0D06FADFA095}"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0939090"/>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Lst>
  <p:hf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57325" y="1013382"/>
            <a:ext cx="9105900" cy="2161421"/>
          </a:xfrm>
        </p:spPr>
        <p:txBody>
          <a:bodyPr vert="horz" lIns="91440" tIns="45720" rIns="91440" bIns="45720" rtlCol="0">
            <a:noAutofit/>
          </a:bodyPr>
          <a:lstStyle/>
          <a:p>
            <a:r>
              <a:rPr lang="en-US" sz="4400" b="1" dirty="0">
                <a:latin typeface="Times New Roman" panose="02020603050405020304" pitchFamily="18" charset="0"/>
                <a:cs typeface="Times New Roman" panose="02020603050405020304" pitchFamily="18" charset="0"/>
              </a:rPr>
              <a:t>Job Gains by firms, 2006-2015</a:t>
            </a:r>
            <a:r>
              <a:rPr lang="en-US" sz="4800" b="1" dirty="0">
                <a:latin typeface="Times New Roman" panose="02020603050405020304" pitchFamily="18" charset="0"/>
                <a:cs typeface="Times New Roman" panose="02020603050405020304" pitchFamily="18" charset="0"/>
              </a:rPr>
              <a:t>: District of Columbia</a:t>
            </a:r>
          </a:p>
        </p:txBody>
      </p:sp>
      <p:sp>
        <p:nvSpPr>
          <p:cNvPr id="5" name="TextBox 4"/>
          <p:cNvSpPr txBox="1"/>
          <p:nvPr/>
        </p:nvSpPr>
        <p:spPr>
          <a:xfrm>
            <a:off x="1457325" y="3713996"/>
            <a:ext cx="3924300" cy="1200329"/>
          </a:xfrm>
          <a:prstGeom prst="rect">
            <a:avLst/>
          </a:prstGeom>
          <a:noFill/>
        </p:spPr>
        <p:txBody>
          <a:bodyPr wrap="square" rtlCol="0">
            <a:spAutoFit/>
          </a:bodyPr>
          <a:lstStyle/>
          <a:p>
            <a:r>
              <a:rPr lang="en-US" dirty="0"/>
              <a:t>December 2017</a:t>
            </a:r>
          </a:p>
          <a:p>
            <a:endParaRPr lang="en-US" dirty="0"/>
          </a:p>
          <a:p>
            <a:r>
              <a:rPr lang="en-US" sz="1600" i="1" dirty="0"/>
              <a:t>Coleen Jordan</a:t>
            </a:r>
            <a:r>
              <a:rPr lang="en-US" sz="1600" dirty="0"/>
              <a:t> </a:t>
            </a:r>
          </a:p>
          <a:p>
            <a:r>
              <a:rPr lang="en-US" dirty="0"/>
              <a:t>Office of Planning/State Data Center</a:t>
            </a:r>
          </a:p>
        </p:txBody>
      </p:sp>
      <p:pic>
        <p:nvPicPr>
          <p:cNvPr id="7" name="Picture 6"/>
          <p:cNvPicPr>
            <a:picLocks noChangeAspect="1"/>
          </p:cNvPicPr>
          <p:nvPr/>
        </p:nvPicPr>
        <p:blipFill>
          <a:blip r:embed="rId3"/>
          <a:stretch>
            <a:fillRect/>
          </a:stretch>
        </p:blipFill>
        <p:spPr>
          <a:xfrm>
            <a:off x="8693271" y="4924424"/>
            <a:ext cx="1185210" cy="682771"/>
          </a:xfrm>
          <a:prstGeom prst="rect">
            <a:avLst/>
          </a:prstGeom>
        </p:spPr>
      </p:pic>
      <p:pic>
        <p:nvPicPr>
          <p:cNvPr id="24" name="Picture 23"/>
          <p:cNvPicPr>
            <a:picLocks noChangeAspect="1"/>
          </p:cNvPicPr>
          <p:nvPr/>
        </p:nvPicPr>
        <p:blipFill>
          <a:blip r:embed="rId4"/>
          <a:stretch>
            <a:fillRect/>
          </a:stretch>
        </p:blipFill>
        <p:spPr>
          <a:xfrm>
            <a:off x="10065064" y="4590476"/>
            <a:ext cx="823956" cy="1016719"/>
          </a:xfrm>
          <a:prstGeom prst="rect">
            <a:avLst/>
          </a:prstGeom>
        </p:spPr>
      </p:pic>
    </p:spTree>
    <p:extLst>
      <p:ext uri="{BB962C8B-B14F-4D97-AF65-F5344CB8AC3E}">
        <p14:creationId xmlns:p14="http://schemas.microsoft.com/office/powerpoint/2010/main" val="2731796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49"/>
          <p:cNvSpPr>
            <a:spLocks noGrp="1"/>
          </p:cNvSpPr>
          <p:nvPr>
            <p:ph type="title"/>
          </p:nvPr>
        </p:nvSpPr>
        <p:spPr>
          <a:xfrm>
            <a:off x="673281" y="703555"/>
            <a:ext cx="3855720" cy="457200"/>
          </a:xfrm>
        </p:spPr>
        <p:txBody>
          <a:bodyPr vert="horz" lIns="91440" tIns="45720" rIns="91440" bIns="45720" rtlCol="0" anchor="b">
            <a:normAutofit fontScale="90000"/>
          </a:bodyPr>
          <a:lstStyle/>
          <a:p>
            <a:pPr algn="ctr"/>
            <a:br>
              <a:rPr lang="en-US" sz="2800" b="1" u="sng" dirty="0">
                <a:solidFill>
                  <a:schemeClr val="bg1"/>
                </a:solidFill>
                <a:latin typeface="Times New Roman" panose="02020603050405020304" pitchFamily="18" charset="0"/>
                <a:cs typeface="Times New Roman" panose="02020603050405020304" pitchFamily="18" charset="0"/>
              </a:rPr>
            </a:br>
            <a:r>
              <a:rPr lang="en-US" sz="2800" b="1" u="sng" dirty="0">
                <a:solidFill>
                  <a:schemeClr val="bg1"/>
                </a:solidFill>
                <a:latin typeface="Times New Roman" panose="02020603050405020304" pitchFamily="18" charset="0"/>
                <a:cs typeface="Times New Roman" panose="02020603050405020304" pitchFamily="18" charset="0"/>
              </a:rPr>
              <a:t>Key Findings</a:t>
            </a:r>
            <a:br>
              <a:rPr lang="en-US" sz="2800" b="1" u="sng" dirty="0">
                <a:solidFill>
                  <a:schemeClr val="bg1"/>
                </a:solidFill>
                <a:latin typeface="Times New Roman" panose="02020603050405020304" pitchFamily="18" charset="0"/>
                <a:cs typeface="Times New Roman" panose="02020603050405020304" pitchFamily="18" charset="0"/>
              </a:rPr>
            </a:br>
            <a:endParaRPr lang="en-US" sz="2800" b="1" u="sng" dirty="0">
              <a:solidFill>
                <a:schemeClr val="bg1"/>
              </a:solidFill>
              <a:latin typeface="Times New Roman" panose="02020603050405020304" pitchFamily="18" charset="0"/>
              <a:cs typeface="Times New Roman" panose="02020603050405020304" pitchFamily="18" charset="0"/>
            </a:endParaRPr>
          </a:p>
        </p:txBody>
      </p:sp>
      <p:pic>
        <p:nvPicPr>
          <p:cNvPr id="70" name="Picture Placeholder 69"/>
          <p:cNvPicPr>
            <a:picLocks noGrp="1" noChangeAspect="1"/>
          </p:cNvPicPr>
          <p:nvPr>
            <p:ph type="pic" idx="1"/>
          </p:nvPr>
        </p:nvPicPr>
        <p:blipFill rotWithShape="1">
          <a:blip r:embed="rId2"/>
          <a:srcRect l="7269" r="7269"/>
          <a:stretch/>
        </p:blipFill>
        <p:spPr>
          <a:prstGeom prst="rect">
            <a:avLst/>
          </a:prstGeom>
        </p:spPr>
      </p:pic>
      <p:sp>
        <p:nvSpPr>
          <p:cNvPr id="52" name="Text Placeholder 51"/>
          <p:cNvSpPr>
            <a:spLocks noGrp="1"/>
          </p:cNvSpPr>
          <p:nvPr>
            <p:ph type="body" sz="half" idx="2"/>
          </p:nvPr>
        </p:nvSpPr>
        <p:spPr>
          <a:xfrm>
            <a:off x="891813" y="1833760"/>
            <a:ext cx="3855720" cy="4686301"/>
          </a:xfrm>
        </p:spPr>
        <p:txBody>
          <a:bodyPr vert="horz" lIns="0" tIns="45720" rIns="0" bIns="45720" rtlCol="0">
            <a:normAutofit fontScale="92500" lnSpcReduction="10000"/>
          </a:bodyPr>
          <a:lstStyle/>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Age group 25-34 years old (Young Adults), followed by those aged 14-24 years</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Those holding a Bachelor’s or advance degree, followed by Some college or Associate degree</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The white population, followed by the black or African American population </a:t>
            </a:r>
          </a:p>
          <a:p>
            <a:pPr marL="285750" lvl="0" indent="-285750" defTabSz="457200">
              <a:lnSpc>
                <a:spcPct val="100000"/>
              </a:lnSpc>
              <a:spcAft>
                <a:spcPts val="0"/>
              </a:spcAft>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The Professional, Scientific and Technical Service sector, followed by the Health Care and Social Assistance sector</a:t>
            </a:r>
          </a:p>
          <a:p>
            <a:pPr marL="285750" lvl="0" indent="-285750" defTabSz="457200">
              <a:lnSpc>
                <a:spcPct val="100000"/>
              </a:lnSpc>
              <a:spcAft>
                <a:spcPts val="0"/>
              </a:spcAft>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Firms with 500+ employees, followed by firms with 0-49 employees </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Firms with age 11+ years, followed by firms  6-10 years</a:t>
            </a:r>
          </a:p>
          <a:p>
            <a:endParaRPr lang="en-US" sz="14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400" b="1" dirty="0">
              <a:solidFill>
                <a:schemeClr val="tx1">
                  <a:lumMod val="75000"/>
                  <a:lumOff val="25000"/>
                </a:schemeClr>
              </a:solidFill>
            </a:endParaRPr>
          </a:p>
        </p:txBody>
      </p:sp>
      <p:sp>
        <p:nvSpPr>
          <p:cNvPr id="5" name="Slide Number Placeholder 4"/>
          <p:cNvSpPr>
            <a:spLocks noGrp="1"/>
          </p:cNvSpPr>
          <p:nvPr>
            <p:ph type="sldNum" sz="quarter" idx="12"/>
          </p:nvPr>
        </p:nvSpPr>
        <p:spPr>
          <a:xfrm>
            <a:off x="10595708" y="6520061"/>
            <a:ext cx="1596292" cy="404614"/>
          </a:xfrm>
        </p:spPr>
        <p:txBody>
          <a:bodyPr vert="horz" lIns="91440" tIns="45720" rIns="91440" bIns="45720" rtlCol="0" anchor="ctr">
            <a:normAutofit/>
          </a:bodyPr>
          <a:lstStyle/>
          <a:p>
            <a:pPr defTabSz="914400">
              <a:spcAft>
                <a:spcPts val="600"/>
              </a:spcAft>
            </a:pPr>
            <a:r>
              <a:rPr lang="en-US" sz="1400" dirty="0"/>
              <a:t>10</a:t>
            </a:r>
          </a:p>
        </p:txBody>
      </p:sp>
      <p:sp>
        <p:nvSpPr>
          <p:cNvPr id="72" name="TextBox 71"/>
          <p:cNvSpPr txBox="1"/>
          <p:nvPr/>
        </p:nvSpPr>
        <p:spPr>
          <a:xfrm>
            <a:off x="673281" y="976089"/>
            <a:ext cx="3956958" cy="369332"/>
          </a:xfrm>
          <a:prstGeom prst="rect">
            <a:avLst/>
          </a:prstGeom>
          <a:noFill/>
        </p:spPr>
        <p:txBody>
          <a:bodyPr wrap="square" rtlCol="0">
            <a:spAutoFit/>
          </a:bodyPr>
          <a:lstStyle/>
          <a:p>
            <a:pPr algn="ctr"/>
            <a:r>
              <a:rPr lang="en-US" b="1" dirty="0">
                <a:solidFill>
                  <a:schemeClr val="bg1"/>
                </a:solidFill>
                <a:latin typeface="Times New Roman" panose="02020603050405020304" pitchFamily="18" charset="0"/>
                <a:cs typeface="Times New Roman" panose="02020603050405020304" pitchFamily="18" charset="0"/>
              </a:rPr>
              <a:t>Job gains were highest among:</a:t>
            </a:r>
          </a:p>
        </p:txBody>
      </p:sp>
    </p:spTree>
    <p:extLst>
      <p:ext uri="{BB962C8B-B14F-4D97-AF65-F5344CB8AC3E}">
        <p14:creationId xmlns:p14="http://schemas.microsoft.com/office/powerpoint/2010/main" val="3229630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955" y="304800"/>
            <a:ext cx="10058400" cy="1450757"/>
          </a:xfrm>
        </p:spPr>
        <p:txBody>
          <a:bodyPr>
            <a:normAutofit/>
          </a:bodyPr>
          <a:lstStyle/>
          <a:p>
            <a:pPr algn="ctr"/>
            <a:r>
              <a:rPr lang="en-US" b="1" dirty="0"/>
              <a:t>Job Gains in the District of Columbia</a:t>
            </a:r>
          </a:p>
        </p:txBody>
      </p:sp>
      <p:sp>
        <p:nvSpPr>
          <p:cNvPr id="3" name="Content Placeholder 2"/>
          <p:cNvSpPr>
            <a:spLocks noGrp="1"/>
          </p:cNvSpPr>
          <p:nvPr>
            <p:ph idx="1"/>
          </p:nvPr>
        </p:nvSpPr>
        <p:spPr>
          <a:xfrm>
            <a:off x="1097280" y="1845734"/>
            <a:ext cx="10058400" cy="2012392"/>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This presentation provides a snapshot of job creation counts for the District of Columbia by characteristics such as age, race, educational attainment, industry sector, gender and income.  The data used in this presentation were obtained from the U.S. Census Bureau, Quarterly Workforce Indicator (QWI)* tool. Graphics in this presentation are for the period 2006-2015. The QWI tool used yearly averages for job gains by each characteristic. </a:t>
            </a:r>
          </a:p>
          <a:p>
            <a:pPr marL="0" indent="0">
              <a:buNone/>
            </a:pPr>
            <a:r>
              <a:rPr lang="en-US" dirty="0">
                <a:latin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12"/>
          </p:nvPr>
        </p:nvSpPr>
        <p:spPr>
          <a:xfrm>
            <a:off x="10729133" y="6492875"/>
            <a:ext cx="1312025" cy="365125"/>
          </a:xfrm>
        </p:spPr>
        <p:txBody>
          <a:body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t>2</a:t>
            </a:fld>
            <a:endParaRPr lang="en-US"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1310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319353753"/>
              </p:ext>
            </p:extLst>
          </p:nvPr>
        </p:nvGraphicFramePr>
        <p:xfrm>
          <a:off x="5603694" y="1209675"/>
          <a:ext cx="6279998" cy="4822372"/>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a:xfrm>
            <a:off x="11289572" y="6384071"/>
            <a:ext cx="811019" cy="503578"/>
          </a:xfrm>
        </p:spPr>
        <p:txBody>
          <a:bodyPr/>
          <a:lstStyle/>
          <a:p>
            <a:fld id="{6D22F896-40B5-4ADD-8801-0D06FADFA095}" type="slidenum">
              <a:rPr lang="en-US" sz="1600" smtClean="0">
                <a:latin typeface="Times New Roman" panose="02020603050405020304" pitchFamily="18" charset="0"/>
                <a:cs typeface="Times New Roman" panose="02020603050405020304" pitchFamily="18" charset="0"/>
              </a:rPr>
              <a:t>3</a:t>
            </a:fld>
            <a:endParaRPr lang="en-US" sz="1600"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4"/>
          <a:stretch>
            <a:fillRect/>
          </a:stretch>
        </p:blipFill>
        <p:spPr>
          <a:xfrm>
            <a:off x="764025" y="3481156"/>
            <a:ext cx="3607000" cy="1717063"/>
          </a:xfrm>
          <a:prstGeom prst="rect">
            <a:avLst/>
          </a:prstGeom>
        </p:spPr>
      </p:pic>
      <p:sp>
        <p:nvSpPr>
          <p:cNvPr id="17" name="Rectangle 16"/>
          <p:cNvSpPr/>
          <p:nvPr/>
        </p:nvSpPr>
        <p:spPr>
          <a:xfrm>
            <a:off x="6241153" y="546325"/>
            <a:ext cx="5295900" cy="523220"/>
          </a:xfrm>
          <a:prstGeom prst="rect">
            <a:avLst/>
          </a:prstGeom>
        </p:spPr>
        <p:txBody>
          <a:bodyPr wrap="square">
            <a:spAutoFit/>
          </a:bodyPr>
          <a:lstStyle/>
          <a:p>
            <a:pPr algn="ctr">
              <a:defRPr sz="1862" b="1" i="0" u="none" strike="noStrike" kern="1200" spc="0" baseline="0">
                <a:solidFill>
                  <a:srgbClr val="000000"/>
                </a:solidFill>
                <a:latin typeface="Arial Narrow" panose="020B0606020202030204" pitchFamily="34" charset="0"/>
                <a:ea typeface="+mn-ea"/>
                <a:cs typeface="+mn-cs"/>
              </a:defRPr>
            </a:pPr>
            <a:r>
              <a:rPr lang="en-US" sz="2800" b="1" dirty="0">
                <a:latin typeface="Times New Roman" panose="02020603050405020304" pitchFamily="18" charset="0"/>
                <a:cs typeface="Times New Roman" panose="02020603050405020304" pitchFamily="18" charset="0"/>
              </a:rPr>
              <a:t>Job Gains by Age Groups</a:t>
            </a:r>
          </a:p>
        </p:txBody>
      </p:sp>
      <p:sp>
        <p:nvSpPr>
          <p:cNvPr id="18" name="TextBox 17"/>
          <p:cNvSpPr txBox="1"/>
          <p:nvPr/>
        </p:nvSpPr>
        <p:spPr>
          <a:xfrm>
            <a:off x="591088" y="546325"/>
            <a:ext cx="3952875" cy="2677656"/>
          </a:xfrm>
          <a:prstGeom prst="rect">
            <a:avLst/>
          </a:prstGeom>
          <a:noFill/>
        </p:spPr>
        <p:txBody>
          <a:bodyPr wrap="square" rtlCol="0">
            <a:spAutoFit/>
          </a:bodyPr>
          <a:lstStyle/>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The population age 25-34 years experienced the highest growth in employment (116,363)  for the period 2006-2015.</a:t>
            </a:r>
          </a:p>
          <a:p>
            <a:pPr marL="285750" indent="-285750">
              <a:buFont typeface="Arial" panose="020B0604020202020204" pitchFamily="34" charset="0"/>
              <a:buChar char="•"/>
            </a:pPr>
            <a:endParaRPr lang="en-US" sz="1400"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Overall job growth was lowest (60,299) for people aged 55 years and older who exited the labor market.</a:t>
            </a:r>
          </a:p>
          <a:p>
            <a:pPr marL="285750" indent="-285750">
              <a:buFont typeface="Arial" panose="020B0604020202020204" pitchFamily="34" charset="0"/>
              <a:buChar char="•"/>
            </a:pPr>
            <a:endParaRPr lang="en-US" sz="1400"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Most age groups experienced a peak in job opportunities in 2008, while the period of lowest job growth (38,626) occurred in 2013.</a:t>
            </a:r>
            <a:br>
              <a:rPr lang="en-US" sz="1000" dirty="0">
                <a:solidFill>
                  <a:schemeClr val="bg1"/>
                </a:solidFill>
                <a:latin typeface="Times New Roman" panose="02020603050405020304" pitchFamily="18" charset="0"/>
                <a:cs typeface="Times New Roman" panose="02020603050405020304" pitchFamily="18" charset="0"/>
              </a:rPr>
            </a:br>
            <a:endParaRPr lang="en-US" sz="1400" dirty="0">
              <a:solidFill>
                <a:schemeClr val="bg1"/>
              </a:solidFill>
            </a:endParaRPr>
          </a:p>
        </p:txBody>
      </p:sp>
      <p:sp>
        <p:nvSpPr>
          <p:cNvPr id="3" name="TextBox 2">
            <a:extLst>
              <a:ext uri="{FF2B5EF4-FFF2-40B4-BE49-F238E27FC236}">
                <a16:creationId xmlns:a16="http://schemas.microsoft.com/office/drawing/2014/main" id="{81C86915-7629-4594-8986-4709E0CC768C}"/>
              </a:ext>
            </a:extLst>
          </p:cNvPr>
          <p:cNvSpPr txBox="1"/>
          <p:nvPr/>
        </p:nvSpPr>
        <p:spPr>
          <a:xfrm>
            <a:off x="6162675" y="6032047"/>
            <a:ext cx="5937916"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  </a:t>
            </a:r>
          </a:p>
        </p:txBody>
      </p:sp>
    </p:spTree>
    <p:extLst>
      <p:ext uri="{BB962C8B-B14F-4D97-AF65-F5344CB8AC3E}">
        <p14:creationId xmlns:p14="http://schemas.microsoft.com/office/powerpoint/2010/main" val="374483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3447" y="873171"/>
            <a:ext cx="4067175" cy="948989"/>
          </a:xfrm>
        </p:spPr>
        <p:txBody>
          <a:bodyPr>
            <a:normAutofit fontScale="90000"/>
          </a:bodyPr>
          <a:lstStyle/>
          <a:p>
            <a:pPr marL="171450" indent="-171450">
              <a:buFont typeface="Arial" panose="020B0604020202020204" pitchFamily="34" charset="0"/>
              <a:buChar char="•"/>
            </a:pPr>
            <a:r>
              <a:rPr lang="en-US" sz="1600" b="1" dirty="0">
                <a:solidFill>
                  <a:schemeClr val="bg1"/>
                </a:solidFill>
                <a:latin typeface="Times New Roman" panose="02020603050405020304" pitchFamily="18" charset="0"/>
                <a:cs typeface="Times New Roman" panose="02020603050405020304" pitchFamily="18" charset="0"/>
              </a:rPr>
              <a:t>The white population led in total number of jobs (181,984) gained, followed by black or African American (152,209), and the Asian population (36,447).</a:t>
            </a:r>
            <a:br>
              <a:rPr lang="en-US" sz="1300" b="1" dirty="0">
                <a:solidFill>
                  <a:schemeClr val="bg1"/>
                </a:solidFill>
                <a:latin typeface="Times New Roman" panose="02020603050405020304" pitchFamily="18" charset="0"/>
                <a:cs typeface="Times New Roman" panose="02020603050405020304" pitchFamily="18" charset="0"/>
              </a:rPr>
            </a:br>
            <a:br>
              <a:rPr lang="en-US" sz="1400" b="1" dirty="0">
                <a:solidFill>
                  <a:schemeClr val="bg1"/>
                </a:solidFill>
                <a:latin typeface="Times New Roman" panose="02020603050405020304" pitchFamily="18" charset="0"/>
                <a:cs typeface="Times New Roman" panose="02020603050405020304" pitchFamily="18" charset="0"/>
              </a:rPr>
            </a:br>
            <a:br>
              <a:rPr lang="en-US" sz="1200" b="1" dirty="0">
                <a:solidFill>
                  <a:schemeClr val="bg1"/>
                </a:solidFill>
                <a:latin typeface="Arial Narrow" panose="020B0606020202030204" pitchFamily="34" charset="0"/>
              </a:rPr>
            </a:br>
            <a:br>
              <a:rPr lang="en-US" sz="1200" b="1" dirty="0">
                <a:solidFill>
                  <a:schemeClr val="bg1"/>
                </a:solidFill>
                <a:latin typeface="Arial Narrow" panose="020B0606020202030204" pitchFamily="34" charset="0"/>
              </a:rPr>
            </a:br>
            <a:endParaRPr lang="en-US" sz="1200" b="1" dirty="0">
              <a:solidFill>
                <a:schemeClr val="bg1"/>
              </a:solidFill>
              <a:latin typeface="Arial Narrow" panose="020B0606020202030204" pitchFamily="34" charset="0"/>
            </a:endParaRPr>
          </a:p>
        </p:txBody>
      </p:sp>
      <p:pic>
        <p:nvPicPr>
          <p:cNvPr id="33" name="Content Placeholder 32"/>
          <p:cNvPicPr>
            <a:picLocks noGrp="1" noChangeAspect="1"/>
          </p:cNvPicPr>
          <p:nvPr>
            <p:ph idx="1"/>
          </p:nvPr>
        </p:nvPicPr>
        <p:blipFill>
          <a:blip r:embed="rId3"/>
          <a:stretch>
            <a:fillRect/>
          </a:stretch>
        </p:blipFill>
        <p:spPr>
          <a:xfrm>
            <a:off x="573447" y="2810501"/>
            <a:ext cx="3660078" cy="2558242"/>
          </a:xfrm>
        </p:spPr>
      </p:pic>
      <p:sp>
        <p:nvSpPr>
          <p:cNvPr id="2" name="Slide Number Placeholder 1"/>
          <p:cNvSpPr>
            <a:spLocks noGrp="1"/>
          </p:cNvSpPr>
          <p:nvPr>
            <p:ph type="sldNum" sz="quarter" idx="12"/>
          </p:nvPr>
        </p:nvSpPr>
        <p:spPr>
          <a:xfrm>
            <a:off x="10801350" y="6370331"/>
            <a:ext cx="1312025" cy="365125"/>
          </a:xfrm>
        </p:spPr>
        <p:txBody>
          <a:bodyPr/>
          <a:lstStyle/>
          <a:p>
            <a:fld id="{6D22F896-40B5-4ADD-8801-0D06FADFA095}" type="slidenum">
              <a:rPr lang="en-US" sz="1600" smtClean="0">
                <a:latin typeface="Times New Roman" panose="02020603050405020304" pitchFamily="18" charset="0"/>
                <a:cs typeface="Times New Roman" panose="02020603050405020304" pitchFamily="18" charset="0"/>
              </a:rPr>
              <a:t>4</a:t>
            </a:fld>
            <a:endParaRPr lang="en-US" sz="1600" dirty="0">
              <a:latin typeface="Times New Roman" panose="02020603050405020304" pitchFamily="18" charset="0"/>
              <a:cs typeface="Times New Roman" panose="02020603050405020304" pitchFamily="18" charset="0"/>
            </a:endParaRPr>
          </a:p>
        </p:txBody>
      </p:sp>
      <p:graphicFrame>
        <p:nvGraphicFramePr>
          <p:cNvPr id="13" name="Content Placeholder 12"/>
          <p:cNvGraphicFramePr>
            <a:graphicFrameLocks noGrp="1"/>
          </p:cNvGraphicFramePr>
          <p:nvPr>
            <p:ph sz="half" idx="4294967295"/>
            <p:extLst>
              <p:ext uri="{D42A27DB-BD31-4B8C-83A1-F6EECF244321}">
                <p14:modId xmlns:p14="http://schemas.microsoft.com/office/powerpoint/2010/main" val="909613522"/>
              </p:ext>
            </p:extLst>
          </p:nvPr>
        </p:nvGraphicFramePr>
        <p:xfrm>
          <a:off x="5619750" y="718458"/>
          <a:ext cx="6493625" cy="6139542"/>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6104801" y="103852"/>
            <a:ext cx="5524500" cy="523220"/>
          </a:xfrm>
          <a:prstGeom prst="rect">
            <a:avLst/>
          </a:prstGeom>
          <a:noFill/>
        </p:spPr>
        <p:txBody>
          <a:bodyPr wrap="square" rtlCol="0">
            <a:spAutoFit/>
          </a:bodyPr>
          <a:lstStyle/>
          <a:p>
            <a:pPr algn="ctr"/>
            <a:r>
              <a:rPr lang="en-US" sz="2800" dirty="0">
                <a:latin typeface="Times New Roman" panose="02020603050405020304" pitchFamily="18" charset="0"/>
                <a:cs typeface="Times New Roman" panose="02020603050405020304" pitchFamily="18" charset="0"/>
              </a:rPr>
              <a:t>Job Gains by Race</a:t>
            </a:r>
          </a:p>
        </p:txBody>
      </p:sp>
      <p:cxnSp>
        <p:nvCxnSpPr>
          <p:cNvPr id="12" name="Straight Arrow Connector 11">
            <a:extLst>
              <a:ext uri="{FF2B5EF4-FFF2-40B4-BE49-F238E27FC236}">
                <a16:creationId xmlns:a16="http://schemas.microsoft.com/office/drawing/2014/main" id="{B46C45E7-577C-4DBA-B7CC-268F8B952D25}"/>
              </a:ext>
            </a:extLst>
          </p:cNvPr>
          <p:cNvCxnSpPr>
            <a:cxnSpLocks/>
          </p:cNvCxnSpPr>
          <p:nvPr/>
        </p:nvCxnSpPr>
        <p:spPr>
          <a:xfrm>
            <a:off x="11182350" y="2790825"/>
            <a:ext cx="0" cy="36195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cxnSp>
        <p:nvCxnSpPr>
          <p:cNvPr id="23" name="Straight Arrow Connector 22">
            <a:extLst>
              <a:ext uri="{FF2B5EF4-FFF2-40B4-BE49-F238E27FC236}">
                <a16:creationId xmlns:a16="http://schemas.microsoft.com/office/drawing/2014/main" id="{D14F3C39-B471-4CB8-9A57-721F27871885}"/>
              </a:ext>
            </a:extLst>
          </p:cNvPr>
          <p:cNvCxnSpPr>
            <a:cxnSpLocks/>
          </p:cNvCxnSpPr>
          <p:nvPr/>
        </p:nvCxnSpPr>
        <p:spPr>
          <a:xfrm>
            <a:off x="10058400" y="2276475"/>
            <a:ext cx="0" cy="657225"/>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25" name="TextBox 24">
            <a:extLst>
              <a:ext uri="{FF2B5EF4-FFF2-40B4-BE49-F238E27FC236}">
                <a16:creationId xmlns:a16="http://schemas.microsoft.com/office/drawing/2014/main" id="{F9636E7B-A538-4166-9982-7FCC7E4F11F3}"/>
              </a:ext>
            </a:extLst>
          </p:cNvPr>
          <p:cNvSpPr txBox="1"/>
          <p:nvPr/>
        </p:nvSpPr>
        <p:spPr>
          <a:xfrm>
            <a:off x="6343650" y="5753100"/>
            <a:ext cx="5486400"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  </a:t>
            </a:r>
          </a:p>
        </p:txBody>
      </p:sp>
      <p:sp>
        <p:nvSpPr>
          <p:cNvPr id="27" name="Title 2">
            <a:extLst>
              <a:ext uri="{FF2B5EF4-FFF2-40B4-BE49-F238E27FC236}">
                <a16:creationId xmlns:a16="http://schemas.microsoft.com/office/drawing/2014/main" id="{EC833201-8415-4C06-B22F-C45E06516F76}"/>
              </a:ext>
            </a:extLst>
          </p:cNvPr>
          <p:cNvSpPr txBox="1">
            <a:spLocks/>
          </p:cNvSpPr>
          <p:nvPr/>
        </p:nvSpPr>
        <p:spPr>
          <a:xfrm>
            <a:off x="573447" y="1841836"/>
            <a:ext cx="4067175" cy="948989"/>
          </a:xfrm>
          <a:prstGeom prst="rect">
            <a:avLst/>
          </a:prstGeom>
        </p:spPr>
        <p:txBody>
          <a:bodyPr vert="horz" lIns="91440" tIns="45720" rIns="91440" bIns="45720" rtlCol="0" anchor="t">
            <a:normAutofit fontScale="97500"/>
          </a:bodyPr>
          <a:lstStyle>
            <a:lvl1pPr algn="l" defTabSz="914400" rtl="0" eaLnBrk="1" latinLnBrk="0" hangingPunct="1">
              <a:lnSpc>
                <a:spcPct val="84000"/>
              </a:lnSpc>
              <a:spcBef>
                <a:spcPct val="0"/>
              </a:spcBef>
              <a:buNone/>
              <a:defRPr sz="4800" kern="1200" baseline="0">
                <a:solidFill>
                  <a:schemeClr val="tx2"/>
                </a:solidFill>
                <a:latin typeface="+mj-lt"/>
                <a:ea typeface="+mj-ea"/>
                <a:cs typeface="+mj-cs"/>
              </a:defRPr>
            </a:lvl1pPr>
          </a:lstStyle>
          <a:p>
            <a:pPr marL="171450" indent="-1714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Job gains were flat throughout the period for Asians and other groups. </a:t>
            </a:r>
            <a:br>
              <a:rPr lang="en-US" sz="1400" b="1" dirty="0">
                <a:solidFill>
                  <a:schemeClr val="bg1"/>
                </a:solidFill>
                <a:latin typeface="Times New Roman" panose="02020603050405020304" pitchFamily="18" charset="0"/>
                <a:cs typeface="Times New Roman" panose="02020603050405020304" pitchFamily="18" charset="0"/>
              </a:rPr>
            </a:br>
            <a:br>
              <a:rPr lang="en-US" sz="1200" b="1" dirty="0">
                <a:solidFill>
                  <a:schemeClr val="bg1"/>
                </a:solidFill>
                <a:latin typeface="Arial Narrow" panose="020B0606020202030204" pitchFamily="34" charset="0"/>
              </a:rPr>
            </a:br>
            <a:br>
              <a:rPr lang="en-US" sz="1200" b="1" dirty="0">
                <a:solidFill>
                  <a:schemeClr val="bg1"/>
                </a:solidFill>
                <a:latin typeface="Arial Narrow" panose="020B0606020202030204" pitchFamily="34" charset="0"/>
              </a:rPr>
            </a:br>
            <a:endParaRPr lang="en-US" sz="1200" b="1"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23002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1047835" y="5122575"/>
            <a:ext cx="10058400" cy="545379"/>
          </a:xfrm>
        </p:spPr>
        <p:txBody>
          <a:bodyPr>
            <a:noAutofit/>
          </a:bodyPr>
          <a:lstStyle/>
          <a:p>
            <a:pPr marL="285750" indent="-285750">
              <a:buFont typeface="Arial" panose="020B0604020202020204" pitchFamily="34" charset="0"/>
              <a:buChar char="•"/>
            </a:pPr>
            <a:r>
              <a:rPr lang="en-US" sz="1400" b="1" dirty="0">
                <a:latin typeface="Times New Roman" panose="02020603050405020304" pitchFamily="18" charset="0"/>
                <a:cs typeface="Times New Roman" panose="02020603050405020304" pitchFamily="18" charset="0"/>
              </a:rPr>
              <a:t>In cases where educational attainment was available, those with a Bachelor’s degree or higher gained the majority of the jobs over the period covered.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63963095"/>
              </p:ext>
            </p:extLst>
          </p:nvPr>
        </p:nvGraphicFramePr>
        <p:xfrm>
          <a:off x="955355" y="1120302"/>
          <a:ext cx="10477415" cy="3802248"/>
        </p:xfrm>
        <a:graphic>
          <a:graphicData uri="http://schemas.openxmlformats.org/drawingml/2006/chart">
            <c:chart xmlns:c="http://schemas.openxmlformats.org/drawingml/2006/chart" xmlns:r="http://schemas.openxmlformats.org/officeDocument/2006/relationships" r:id="rId2"/>
          </a:graphicData>
        </a:graphic>
      </p:graphicFrame>
      <p:sp>
        <p:nvSpPr>
          <p:cNvPr id="2" name="Slide Number Placeholder 1"/>
          <p:cNvSpPr>
            <a:spLocks noGrp="1"/>
          </p:cNvSpPr>
          <p:nvPr>
            <p:ph type="sldNum" sz="quarter" idx="12"/>
          </p:nvPr>
        </p:nvSpPr>
        <p:spPr>
          <a:xfrm>
            <a:off x="10776758" y="6492875"/>
            <a:ext cx="1312025" cy="365125"/>
          </a:xfrm>
        </p:spPr>
        <p:txBody>
          <a:body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t>5</a:t>
            </a:fld>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2568783" y="346552"/>
            <a:ext cx="7435516" cy="523220"/>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Job Gains by Educational Attainment </a:t>
            </a:r>
          </a:p>
        </p:txBody>
      </p:sp>
      <p:sp>
        <p:nvSpPr>
          <p:cNvPr id="7" name="Title 10"/>
          <p:cNvSpPr txBox="1">
            <a:spLocks/>
          </p:cNvSpPr>
          <p:nvPr/>
        </p:nvSpPr>
        <p:spPr>
          <a:xfrm>
            <a:off x="1047835" y="5311056"/>
            <a:ext cx="10058400" cy="713796"/>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285750" indent="-285750">
              <a:buFont typeface="Arial" panose="020B0604020202020204" pitchFamily="34" charset="0"/>
              <a:buChar char="•"/>
            </a:pPr>
            <a:r>
              <a:rPr lang="en-US" sz="1400" b="1" dirty="0">
                <a:solidFill>
                  <a:schemeClr val="tx1"/>
                </a:solidFill>
                <a:latin typeface="Times New Roman" panose="02020603050405020304" pitchFamily="18" charset="0"/>
                <a:cs typeface="Times New Roman" panose="02020603050405020304" pitchFamily="18" charset="0"/>
              </a:rPr>
              <a:t>Level of education and job gains are positively related: as education attainment increases job gains increases. </a:t>
            </a:r>
          </a:p>
        </p:txBody>
      </p:sp>
      <p:sp>
        <p:nvSpPr>
          <p:cNvPr id="4" name="TextBox 3">
            <a:extLst>
              <a:ext uri="{FF2B5EF4-FFF2-40B4-BE49-F238E27FC236}">
                <a16:creationId xmlns:a16="http://schemas.microsoft.com/office/drawing/2014/main" id="{B29BB7C3-2D40-4729-9AFB-A1C3E8DF46C1}"/>
              </a:ext>
            </a:extLst>
          </p:cNvPr>
          <p:cNvSpPr txBox="1"/>
          <p:nvPr/>
        </p:nvSpPr>
        <p:spPr>
          <a:xfrm>
            <a:off x="1047835" y="6293755"/>
            <a:ext cx="8686800"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  </a:t>
            </a:r>
          </a:p>
        </p:txBody>
      </p:sp>
    </p:spTree>
    <p:extLst>
      <p:ext uri="{BB962C8B-B14F-4D97-AF65-F5344CB8AC3E}">
        <p14:creationId xmlns:p14="http://schemas.microsoft.com/office/powerpoint/2010/main" val="3362552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34740" y="1060500"/>
            <a:ext cx="11239499" cy="2031325"/>
          </a:xfrm>
          <a:prstGeom prst="rect">
            <a:avLst/>
          </a:prstGeom>
          <a:noFill/>
        </p:spPr>
        <p:txBody>
          <a:bodyPr wrap="square" rtlCol="0">
            <a:spAutoFit/>
          </a:bodyPr>
          <a:lstStyle/>
          <a:p>
            <a:pPr marL="285750" indent="-285750">
              <a:buFont typeface="Arial" panose="020B0604020202020204" pitchFamily="34" charset="0"/>
              <a:buChar char="•"/>
            </a:pPr>
            <a:r>
              <a:rPr lang="en-US" sz="1400" b="1" dirty="0">
                <a:latin typeface="Arial Narrow" panose="020B0606020202030204" pitchFamily="34" charset="0"/>
              </a:rPr>
              <a:t>Over the time period 2006-2015, the </a:t>
            </a:r>
            <a:r>
              <a:rPr lang="en-US" sz="1400" b="1" dirty="0">
                <a:latin typeface="Times New Roman" panose="02020603050405020304" pitchFamily="18" charset="0"/>
                <a:cs typeface="Times New Roman" panose="02020603050405020304" pitchFamily="18" charset="0"/>
              </a:rPr>
              <a:t>Professional</a:t>
            </a:r>
            <a:r>
              <a:rPr lang="en-US" sz="1400" b="1" dirty="0">
                <a:latin typeface="Arial Narrow" panose="020B0606020202030204" pitchFamily="34" charset="0"/>
              </a:rPr>
              <a:t>, Scientific and Technical Service sector created the most jobs (66,404) in the District of Columbia,  followed by Health Care and Social Assistance (45,484), Accommodation and Food Services (41,827),  and Administration and Support and Waste Management and Remediation Services (41,715).</a:t>
            </a:r>
          </a:p>
          <a:p>
            <a:endParaRPr lang="en-US" sz="1400" b="1" dirty="0">
              <a:latin typeface="Arial Narrow" panose="020B0606020202030204" pitchFamily="34" charset="0"/>
            </a:endParaRPr>
          </a:p>
          <a:p>
            <a:pPr marL="285750" indent="-285750">
              <a:buFont typeface="Arial" panose="020B0604020202020204" pitchFamily="34" charset="0"/>
              <a:buChar char="•"/>
            </a:pPr>
            <a:r>
              <a:rPr lang="en-US" sz="1400" b="1" dirty="0">
                <a:latin typeface="Arial Narrow" panose="020B0606020202030204" pitchFamily="34" charset="0"/>
              </a:rPr>
              <a:t>The job creation count for Administrative and Support and Waste Management and Remediation Services decreased between 2012 and 2015. Other Services (expect Public Administration) experienced an increase in job creation count between 2013 and 2015.</a:t>
            </a:r>
          </a:p>
          <a:p>
            <a:endParaRPr lang="en-US" sz="1400" b="1" dirty="0">
              <a:latin typeface="Arial Narrow" panose="020B0606020202030204" pitchFamily="34" charset="0"/>
            </a:endParaRPr>
          </a:p>
          <a:p>
            <a:pPr marL="285750" indent="-285750">
              <a:buFont typeface="Arial" panose="020B0604020202020204" pitchFamily="34" charset="0"/>
              <a:buChar char="•"/>
            </a:pPr>
            <a:r>
              <a:rPr lang="en-US" sz="1400" b="1" dirty="0">
                <a:latin typeface="Arial Narrow" panose="020B0606020202030204" pitchFamily="34" charset="0"/>
              </a:rPr>
              <a:t>Art, Entertainment, and Recreation (7,677) followed by  Information (10,517), Construction (16,744) and Retail Trade (18,505), job sectors in the District of Columbia had the least job creation over the time period 2006 to 2015.</a:t>
            </a:r>
          </a:p>
        </p:txBody>
      </p:sp>
      <p:sp>
        <p:nvSpPr>
          <p:cNvPr id="11" name="TextBox 10"/>
          <p:cNvSpPr txBox="1"/>
          <p:nvPr/>
        </p:nvSpPr>
        <p:spPr>
          <a:xfrm>
            <a:off x="3106065" y="160681"/>
            <a:ext cx="6926209" cy="1107996"/>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Job Creation by Selected Industry Sectors</a:t>
            </a:r>
          </a:p>
          <a:p>
            <a:pPr algn="ctr"/>
            <a:r>
              <a:rPr lang="en-US" b="1" dirty="0">
                <a:latin typeface="Times New Roman" panose="02020603050405020304" pitchFamily="18" charset="0"/>
                <a:cs typeface="Times New Roman" panose="02020603050405020304" pitchFamily="18" charset="0"/>
              </a:rPr>
              <a:t>(top 10 sectors ranked by 2015 numbers)</a:t>
            </a:r>
          </a:p>
          <a:p>
            <a:pPr algn="ctr"/>
            <a:endParaRPr lang="en-US" b="1" dirty="0">
              <a:latin typeface="Arial Narrow" panose="020B0606020202030204" pitchFamily="34" charset="0"/>
            </a:endParaRPr>
          </a:p>
        </p:txBody>
      </p:sp>
      <p:sp>
        <p:nvSpPr>
          <p:cNvPr id="17" name="Slide Number Placeholder 1"/>
          <p:cNvSpPr txBox="1">
            <a:spLocks/>
          </p:cNvSpPr>
          <p:nvPr/>
        </p:nvSpPr>
        <p:spPr>
          <a:xfrm>
            <a:off x="10848975" y="6494156"/>
            <a:ext cx="1312025" cy="365125"/>
          </a:xfrm>
          <a:prstGeom prst="rect">
            <a:avLst/>
          </a:prstGeom>
        </p:spPr>
        <p:txBody>
          <a:bodyPr vert="horz" lIns="91440" tIns="45720" rIns="91440" bIns="45720" rtlCol="0" anchor="ctr"/>
          <a:lstStyle>
            <a:defPPr>
              <a:defRPr lang="en-US"/>
            </a:defPPr>
            <a:lvl1pPr marL="0" algn="r" defTabSz="457200" rtl="0" eaLnBrk="1" latinLnBrk="0" hangingPunct="1">
              <a:defRPr sz="105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pPr/>
              <a:t>6</a:t>
            </a:fld>
            <a:endParaRPr lang="en-US" sz="16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1069992005"/>
              </p:ext>
            </p:extLst>
          </p:nvPr>
        </p:nvGraphicFramePr>
        <p:xfrm>
          <a:off x="1247775" y="3059512"/>
          <a:ext cx="10229846" cy="3225271"/>
        </p:xfrm>
        <a:graphic>
          <a:graphicData uri="http://schemas.openxmlformats.org/drawingml/2006/table">
            <a:tbl>
              <a:tblPr firstRow="1" bandRow="1">
                <a:tableStyleId>{EB344D84-9AFB-497E-A393-DC336BA19D2E}</a:tableStyleId>
              </a:tblPr>
              <a:tblGrid>
                <a:gridCol w="929986">
                  <a:extLst>
                    <a:ext uri="{9D8B030D-6E8A-4147-A177-3AD203B41FA5}">
                      <a16:colId xmlns:a16="http://schemas.microsoft.com/office/drawing/2014/main" val="2867420243"/>
                    </a:ext>
                  </a:extLst>
                </a:gridCol>
                <a:gridCol w="929986">
                  <a:extLst>
                    <a:ext uri="{9D8B030D-6E8A-4147-A177-3AD203B41FA5}">
                      <a16:colId xmlns:a16="http://schemas.microsoft.com/office/drawing/2014/main" val="841848111"/>
                    </a:ext>
                  </a:extLst>
                </a:gridCol>
                <a:gridCol w="929986">
                  <a:extLst>
                    <a:ext uri="{9D8B030D-6E8A-4147-A177-3AD203B41FA5}">
                      <a16:colId xmlns:a16="http://schemas.microsoft.com/office/drawing/2014/main" val="3756003857"/>
                    </a:ext>
                  </a:extLst>
                </a:gridCol>
                <a:gridCol w="929986">
                  <a:extLst>
                    <a:ext uri="{9D8B030D-6E8A-4147-A177-3AD203B41FA5}">
                      <a16:colId xmlns:a16="http://schemas.microsoft.com/office/drawing/2014/main" val="2912436803"/>
                    </a:ext>
                  </a:extLst>
                </a:gridCol>
                <a:gridCol w="929986">
                  <a:extLst>
                    <a:ext uri="{9D8B030D-6E8A-4147-A177-3AD203B41FA5}">
                      <a16:colId xmlns:a16="http://schemas.microsoft.com/office/drawing/2014/main" val="3060331896"/>
                    </a:ext>
                  </a:extLst>
                </a:gridCol>
                <a:gridCol w="929986">
                  <a:extLst>
                    <a:ext uri="{9D8B030D-6E8A-4147-A177-3AD203B41FA5}">
                      <a16:colId xmlns:a16="http://schemas.microsoft.com/office/drawing/2014/main" val="1204720934"/>
                    </a:ext>
                  </a:extLst>
                </a:gridCol>
                <a:gridCol w="929986">
                  <a:extLst>
                    <a:ext uri="{9D8B030D-6E8A-4147-A177-3AD203B41FA5}">
                      <a16:colId xmlns:a16="http://schemas.microsoft.com/office/drawing/2014/main" val="597987186"/>
                    </a:ext>
                  </a:extLst>
                </a:gridCol>
                <a:gridCol w="929986">
                  <a:extLst>
                    <a:ext uri="{9D8B030D-6E8A-4147-A177-3AD203B41FA5}">
                      <a16:colId xmlns:a16="http://schemas.microsoft.com/office/drawing/2014/main" val="3622654413"/>
                    </a:ext>
                  </a:extLst>
                </a:gridCol>
                <a:gridCol w="929986">
                  <a:extLst>
                    <a:ext uri="{9D8B030D-6E8A-4147-A177-3AD203B41FA5}">
                      <a16:colId xmlns:a16="http://schemas.microsoft.com/office/drawing/2014/main" val="2613211600"/>
                    </a:ext>
                  </a:extLst>
                </a:gridCol>
                <a:gridCol w="929986">
                  <a:extLst>
                    <a:ext uri="{9D8B030D-6E8A-4147-A177-3AD203B41FA5}">
                      <a16:colId xmlns:a16="http://schemas.microsoft.com/office/drawing/2014/main" val="4046777304"/>
                    </a:ext>
                  </a:extLst>
                </a:gridCol>
                <a:gridCol w="929986">
                  <a:extLst>
                    <a:ext uri="{9D8B030D-6E8A-4147-A177-3AD203B41FA5}">
                      <a16:colId xmlns:a16="http://schemas.microsoft.com/office/drawing/2014/main" val="2573417257"/>
                    </a:ext>
                  </a:extLst>
                </a:gridCol>
              </a:tblGrid>
              <a:tr h="652462">
                <a:tc>
                  <a:txBody>
                    <a:bodyPr/>
                    <a:lstStyle/>
                    <a:p>
                      <a:pPr algn="ctr" fontAlgn="ctr"/>
                      <a:r>
                        <a:rPr lang="en-US" sz="900" u="none" strike="noStrike" dirty="0">
                          <a:effectLst/>
                        </a:rPr>
                        <a:t>Year</a:t>
                      </a:r>
                      <a:endParaRPr lang="en-US" sz="9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dirty="0">
                          <a:effectLst/>
                        </a:rPr>
                        <a:t>Construction</a:t>
                      </a:r>
                      <a:endParaRPr lang="en-US" sz="9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dirty="0">
                          <a:effectLst/>
                        </a:rPr>
                        <a:t>Retail Trade</a:t>
                      </a:r>
                      <a:endParaRPr lang="en-US" sz="9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dirty="0">
                          <a:effectLst/>
                        </a:rPr>
                        <a:t>Information</a:t>
                      </a:r>
                      <a:endParaRPr lang="en-US" sz="9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Professional, Scientific, and Technical Services</a:t>
                      </a:r>
                      <a:endParaRPr lang="en-US" sz="9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Administrative and Support and Waste Management and Remediation Services</a:t>
                      </a:r>
                      <a:endParaRPr lang="en-US" sz="9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dirty="0">
                          <a:effectLst/>
                        </a:rPr>
                        <a:t>Educational Services</a:t>
                      </a:r>
                      <a:endParaRPr lang="en-US" sz="9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Health Care and Social Assistance</a:t>
                      </a:r>
                      <a:endParaRPr lang="en-US" sz="9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Arts, Entertainment, and Recreation</a:t>
                      </a:r>
                      <a:endParaRPr lang="en-US" sz="9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Accommodation and Food Services</a:t>
                      </a:r>
                      <a:endParaRPr lang="en-US" sz="9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en-US" sz="900" u="none" strike="noStrike">
                          <a:effectLst/>
                        </a:rPr>
                        <a:t>Other Services (except Public Administration)</a:t>
                      </a:r>
                      <a:endParaRPr lang="en-US" sz="900" b="0" i="0" u="none" strike="noStrike">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992381491"/>
                  </a:ext>
                </a:extLst>
              </a:tr>
              <a:tr h="215077">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2006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1,598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1,793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1,462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6,654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4,177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3,787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5,974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684</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3,226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3,494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986983076"/>
                  </a:ext>
                </a:extLst>
              </a:tr>
              <a:tr h="171700">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2007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2,086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2,396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1,928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8,699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5,019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2,518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4,892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1,045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5,041</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5,326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602871535"/>
                  </a:ext>
                </a:extLst>
              </a:tr>
              <a:tr h="173123">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2008</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1,643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1,794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1,313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6,633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4,797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4,965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4,148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887</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4,924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3,723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918066776"/>
                  </a:ext>
                </a:extLst>
              </a:tr>
              <a:tr h="189484">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2009</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1,319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2,365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800</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6,581</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4,517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4,362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4,852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655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4,240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3,659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600771903"/>
                  </a:ext>
                </a:extLst>
              </a:tr>
              <a:tr h="209027">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2010</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1,643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1,714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1,141</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6,891</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4,304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2,974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4,398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780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4,450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4,428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651581679"/>
                  </a:ext>
                </a:extLst>
              </a:tr>
              <a:tr h="149305">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2011</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1,783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1,796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760</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6,428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4,157</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2,233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4,404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953</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4,045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3,642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4080655989"/>
                  </a:ext>
                </a:extLst>
              </a:tr>
              <a:tr h="261291">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2012</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1,656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1,345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620</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6,428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3,886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5,281</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4,543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613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3,420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3,409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847108571"/>
                  </a:ext>
                </a:extLst>
              </a:tr>
              <a:tr h="207557">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2013</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1,636</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1,804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743</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5,868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3,595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2,069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3,788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602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4,262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4,025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196997269"/>
                  </a:ext>
                </a:extLst>
              </a:tr>
              <a:tr h="273400">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2014</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1,635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1,813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a:effectLst/>
                          <a:latin typeface="Times New Roman" panose="02020603050405020304" pitchFamily="18" charset="0"/>
                          <a:cs typeface="Times New Roman" panose="02020603050405020304" pitchFamily="18" charset="0"/>
                        </a:rPr>
                        <a:t>862</a:t>
                      </a:r>
                      <a:endParaRPr lang="en-US" sz="105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5,933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3,665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2,682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5,503</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758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4,499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3,704</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110624455"/>
                  </a:ext>
                </a:extLst>
              </a:tr>
              <a:tr h="261291">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2015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1,745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1,685</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888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6,289</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3,598</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2,900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2,982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700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3,720</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sz="1050" u="none" strike="noStrike" dirty="0">
                          <a:effectLst/>
                          <a:latin typeface="Times New Roman" panose="02020603050405020304" pitchFamily="18" charset="0"/>
                          <a:cs typeface="Times New Roman" panose="02020603050405020304" pitchFamily="18" charset="0"/>
                        </a:rPr>
                        <a:t>3,802</a:t>
                      </a:r>
                      <a:endParaRPr lang="en-US"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337304843"/>
                  </a:ext>
                </a:extLst>
              </a:tr>
              <a:tr h="261291">
                <a:tc>
                  <a:txBody>
                    <a:bodyPr/>
                    <a:lstStyle/>
                    <a:p>
                      <a:pPr algn="ctr" fontAlgn="ctr"/>
                      <a:r>
                        <a:rPr lang="en-US" sz="1200" b="1" i="0" u="none" strike="noStrike" dirty="0">
                          <a:solidFill>
                            <a:srgbClr val="000000"/>
                          </a:solidFill>
                          <a:effectLst/>
                          <a:latin typeface="Times New Roman" panose="02020603050405020304" pitchFamily="18" charset="0"/>
                          <a:cs typeface="Times New Roman" panose="02020603050405020304" pitchFamily="18" charset="0"/>
                        </a:rPr>
                        <a:t>Total Count</a:t>
                      </a:r>
                    </a:p>
                  </a:txBody>
                  <a:tcPr marL="9525" marR="9525" marT="9525" marB="0" anchor="ctr"/>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16,744</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18,505</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10,517</a:t>
                      </a:r>
                    </a:p>
                  </a:txBody>
                  <a:tcPr marL="9525" marR="9525" marT="9525" marB="0" anchor="b"/>
                </a:tc>
                <a:tc>
                  <a:txBody>
                    <a:bodyPr/>
                    <a:lstStyle/>
                    <a:p>
                      <a:pPr algn="ctr" fontAlgn="b"/>
                      <a:r>
                        <a:rPr lang="en-US" sz="1050" b="1" i="0" u="none" strike="noStrike" dirty="0">
                          <a:solidFill>
                            <a:srgbClr val="00B050"/>
                          </a:solidFill>
                          <a:effectLst/>
                          <a:latin typeface="Times New Roman" panose="02020603050405020304" pitchFamily="18" charset="0"/>
                          <a:cs typeface="Times New Roman" panose="02020603050405020304" pitchFamily="18" charset="0"/>
                        </a:rPr>
                        <a:t>66,404</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41,715</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33,771</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45,484</a:t>
                      </a:r>
                    </a:p>
                  </a:txBody>
                  <a:tcPr marL="9525" marR="9525" marT="9525" marB="0" anchor="b"/>
                </a:tc>
                <a:tc>
                  <a:txBody>
                    <a:bodyPr/>
                    <a:lstStyle/>
                    <a:p>
                      <a:pPr algn="ctr" fontAlgn="b"/>
                      <a:r>
                        <a:rPr lang="en-US" sz="1050" b="1" i="0" u="none" strike="noStrike" dirty="0">
                          <a:solidFill>
                            <a:srgbClr val="FF0000"/>
                          </a:solidFill>
                          <a:effectLst/>
                          <a:latin typeface="Times New Roman" panose="02020603050405020304" pitchFamily="18" charset="0"/>
                          <a:cs typeface="Times New Roman" panose="02020603050405020304" pitchFamily="18" charset="0"/>
                        </a:rPr>
                        <a:t>7,677</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41,827</a:t>
                      </a:r>
                    </a:p>
                  </a:txBody>
                  <a:tcPr marL="9525" marR="9525" marT="9525" marB="0" anchor="b"/>
                </a:tc>
                <a:tc>
                  <a:txBody>
                    <a:bodyPr/>
                    <a:lstStyle/>
                    <a:p>
                      <a:pPr algn="ctr" fontAlgn="b"/>
                      <a:r>
                        <a:rPr lang="en-US" sz="1050" b="1" i="0" u="none" strike="noStrike" dirty="0">
                          <a:solidFill>
                            <a:srgbClr val="000000"/>
                          </a:solidFill>
                          <a:effectLst/>
                          <a:latin typeface="Times New Roman" panose="02020603050405020304" pitchFamily="18" charset="0"/>
                          <a:cs typeface="Times New Roman" panose="02020603050405020304" pitchFamily="18" charset="0"/>
                        </a:rPr>
                        <a:t>39,212</a:t>
                      </a:r>
                    </a:p>
                  </a:txBody>
                  <a:tcPr marL="9525" marR="9525" marT="9525" marB="0" anchor="b"/>
                </a:tc>
                <a:extLst>
                  <a:ext uri="{0D108BD9-81ED-4DB2-BD59-A6C34878D82A}">
                    <a16:rowId xmlns:a16="http://schemas.microsoft.com/office/drawing/2014/main" val="3875388511"/>
                  </a:ext>
                </a:extLst>
              </a:tr>
            </a:tbl>
          </a:graphicData>
        </a:graphic>
      </p:graphicFrame>
      <p:sp>
        <p:nvSpPr>
          <p:cNvPr id="3" name="Oval 2">
            <a:extLst>
              <a:ext uri="{FF2B5EF4-FFF2-40B4-BE49-F238E27FC236}">
                <a16:creationId xmlns:a16="http://schemas.microsoft.com/office/drawing/2014/main" id="{73CAF6AF-0796-4E3E-A82D-6E7182480FD9}"/>
              </a:ext>
            </a:extLst>
          </p:cNvPr>
          <p:cNvSpPr/>
          <p:nvPr/>
        </p:nvSpPr>
        <p:spPr>
          <a:xfrm>
            <a:off x="3962400" y="3877344"/>
            <a:ext cx="1028700" cy="21415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5A6E00A7-EF84-44CF-A2A4-EABA2499BE97}"/>
              </a:ext>
            </a:extLst>
          </p:cNvPr>
          <p:cNvSpPr/>
          <p:nvPr/>
        </p:nvSpPr>
        <p:spPr>
          <a:xfrm>
            <a:off x="7705725" y="3877344"/>
            <a:ext cx="1028700" cy="21415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3648E71-D272-4B95-8309-01F646208102}"/>
              </a:ext>
            </a:extLst>
          </p:cNvPr>
          <p:cNvSpPr txBox="1"/>
          <p:nvPr/>
        </p:nvSpPr>
        <p:spPr>
          <a:xfrm>
            <a:off x="1152525" y="6453386"/>
            <a:ext cx="5619750"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a:t>
            </a:r>
          </a:p>
        </p:txBody>
      </p:sp>
    </p:spTree>
    <p:extLst>
      <p:ext uri="{BB962C8B-B14F-4D97-AF65-F5344CB8AC3E}">
        <p14:creationId xmlns:p14="http://schemas.microsoft.com/office/powerpoint/2010/main" val="2812919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ext uri="{D42A27DB-BD31-4B8C-83A1-F6EECF244321}">
                <p14:modId xmlns:p14="http://schemas.microsoft.com/office/powerpoint/2010/main" val="2219502408"/>
              </p:ext>
            </p:extLst>
          </p:nvPr>
        </p:nvGraphicFramePr>
        <p:xfrm>
          <a:off x="5484810" y="1351827"/>
          <a:ext cx="6707190" cy="4943475"/>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p:cNvSpPr>
            <a:spLocks noGrp="1"/>
          </p:cNvSpPr>
          <p:nvPr>
            <p:ph type="sldNum" sz="quarter" idx="12"/>
          </p:nvPr>
        </p:nvSpPr>
        <p:spPr>
          <a:xfrm>
            <a:off x="11272139" y="6354422"/>
            <a:ext cx="811019" cy="503578"/>
          </a:xfrm>
        </p:spPr>
        <p:txBody>
          <a:body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t>7</a:t>
            </a:fld>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5484810" y="188570"/>
            <a:ext cx="6905625" cy="954107"/>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Professional, Scientific and Technical Services 	Job Creation Count by Gender</a:t>
            </a:r>
            <a:endParaRPr lang="en-US" sz="28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89346" y="462563"/>
            <a:ext cx="4048125" cy="954107"/>
          </a:xfrm>
          <a:prstGeom prst="rect">
            <a:avLst/>
          </a:prstGeom>
          <a:noFill/>
        </p:spPr>
        <p:txBody>
          <a:bodyPr wrap="square" rtlCol="0">
            <a:spAutoFit/>
          </a:bodyPr>
          <a:lstStyle/>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Professional, Scientific and Technical Services sector had the highest job creation count (71,659) in the District of Columbia throughout the period.</a:t>
            </a:r>
          </a:p>
        </p:txBody>
      </p:sp>
      <p:sp>
        <p:nvSpPr>
          <p:cNvPr id="10" name="TextBox 9"/>
          <p:cNvSpPr txBox="1"/>
          <p:nvPr/>
        </p:nvSpPr>
        <p:spPr>
          <a:xfrm>
            <a:off x="489346" y="1351827"/>
            <a:ext cx="3829050" cy="738664"/>
          </a:xfrm>
          <a:prstGeom prst="rect">
            <a:avLst/>
          </a:prstGeom>
          <a:noFill/>
        </p:spPr>
        <p:txBody>
          <a:bodyPr wrap="square" rtlCol="0">
            <a:spAutoFit/>
          </a:bodyPr>
          <a:lstStyle/>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Males outnumbered females in job creation count except in </a:t>
            </a:r>
            <a:r>
              <a:rPr lang="en-US" sz="1400" b="1" dirty="0">
                <a:solidFill>
                  <a:srgbClr val="FFC000"/>
                </a:solidFill>
                <a:latin typeface="Times New Roman" panose="02020603050405020304" pitchFamily="18" charset="0"/>
                <a:cs typeface="Times New Roman" panose="02020603050405020304" pitchFamily="18" charset="0"/>
              </a:rPr>
              <a:t>*</a:t>
            </a:r>
            <a:r>
              <a:rPr lang="en-US" sz="1400" b="1" dirty="0">
                <a:solidFill>
                  <a:schemeClr val="bg1"/>
                </a:solidFill>
                <a:latin typeface="Times New Roman" panose="02020603050405020304" pitchFamily="18" charset="0"/>
                <a:cs typeface="Times New Roman" panose="02020603050405020304" pitchFamily="18" charset="0"/>
              </a:rPr>
              <a:t>2006.  Job creation was highest for both males and females in </a:t>
            </a:r>
            <a:r>
              <a:rPr lang="en-US" sz="1400" b="1" dirty="0">
                <a:solidFill>
                  <a:srgbClr val="0070C0"/>
                </a:solidFill>
                <a:latin typeface="Times New Roman" panose="02020603050405020304" pitchFamily="18" charset="0"/>
                <a:cs typeface="Times New Roman" panose="02020603050405020304" pitchFamily="18" charset="0"/>
              </a:rPr>
              <a:t>*</a:t>
            </a:r>
            <a:r>
              <a:rPr lang="en-US" sz="1400" b="1" dirty="0">
                <a:solidFill>
                  <a:schemeClr val="bg1"/>
                </a:solidFill>
                <a:latin typeface="Times New Roman" panose="02020603050405020304" pitchFamily="18" charset="0"/>
                <a:cs typeface="Times New Roman" panose="02020603050405020304" pitchFamily="18" charset="0"/>
              </a:rPr>
              <a:t>2007.</a:t>
            </a:r>
          </a:p>
        </p:txBody>
      </p:sp>
      <p:pic>
        <p:nvPicPr>
          <p:cNvPr id="20" name="Picture 19" descr="FELICIDADE NO TRABALHO"/>
          <p:cNvPicPr>
            <a:picLocks noChangeAspect="1"/>
          </p:cNvPicPr>
          <p:nvPr/>
        </p:nvPicPr>
        <p:blipFill>
          <a:blip r:embed="rId3"/>
          <a:stretch>
            <a:fillRect/>
          </a:stretch>
        </p:blipFill>
        <p:spPr>
          <a:xfrm>
            <a:off x="731044" y="2649969"/>
            <a:ext cx="3564731" cy="2376487"/>
          </a:xfrm>
          <a:prstGeom prst="rect">
            <a:avLst/>
          </a:prstGeom>
        </p:spPr>
      </p:pic>
      <p:sp>
        <p:nvSpPr>
          <p:cNvPr id="4" name="Oval 3"/>
          <p:cNvSpPr/>
          <p:nvPr/>
        </p:nvSpPr>
        <p:spPr>
          <a:xfrm>
            <a:off x="6276975" y="2581275"/>
            <a:ext cx="676275" cy="80211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7A3BC48-6B28-409F-81D1-FBCC64D42284}"/>
              </a:ext>
            </a:extLst>
          </p:cNvPr>
          <p:cNvSpPr txBox="1"/>
          <p:nvPr/>
        </p:nvSpPr>
        <p:spPr>
          <a:xfrm>
            <a:off x="6232522" y="6354422"/>
            <a:ext cx="5410200" cy="276999"/>
          </a:xfrm>
          <a:prstGeom prst="rect">
            <a:avLst/>
          </a:prstGeom>
          <a:noFill/>
        </p:spPr>
        <p:txBody>
          <a:bodyPr wrap="square" rtlCol="0">
            <a:spAutoFit/>
          </a:bodyPr>
          <a:lstStyle/>
          <a:p>
            <a:r>
              <a:rPr lang="en-US" sz="1200">
                <a:latin typeface="Times New Roman" panose="02020603050405020304" pitchFamily="18" charset="0"/>
                <a:cs typeface="Times New Roman" panose="02020603050405020304" pitchFamily="18" charset="0"/>
              </a:rPr>
              <a:t>Source: U.S. Census Bureau, 2006-2015 Quarterly Workforce Indicator (QWI)</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4733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br>
              <a:rPr lang="en-US" sz="1400" b="1" dirty="0">
                <a:latin typeface="Arial Narrow" panose="020B0606020202030204" pitchFamily="34" charset="0"/>
              </a:rPr>
            </a:br>
            <a:br>
              <a:rPr lang="en-US" sz="1400" b="1" dirty="0">
                <a:latin typeface="Arial Narrow" panose="020B0606020202030204" pitchFamily="34" charset="0"/>
              </a:rPr>
            </a:br>
            <a:br>
              <a:rPr lang="en-US" sz="1400" b="1" dirty="0">
                <a:latin typeface="Arial Narrow" panose="020B0606020202030204" pitchFamily="34" charset="0"/>
              </a:rPr>
            </a:br>
            <a:br>
              <a:rPr lang="en-US" sz="1400" b="1" dirty="0">
                <a:latin typeface="Arial Narrow" panose="020B0606020202030204" pitchFamily="34" charset="0"/>
              </a:rPr>
            </a:br>
            <a:br>
              <a:rPr lang="en-US" sz="1800" b="1" dirty="0">
                <a:latin typeface="Times New Roman" panose="02020603050405020304" pitchFamily="18" charset="0"/>
                <a:cs typeface="Times New Roman" panose="02020603050405020304" pitchFamily="18" charset="0"/>
              </a:rPr>
            </a:br>
            <a:br>
              <a:rPr lang="en-US" sz="1800" b="1" dirty="0">
                <a:latin typeface="Times New Roman" panose="02020603050405020304" pitchFamily="18" charset="0"/>
                <a:cs typeface="Times New Roman" panose="02020603050405020304" pitchFamily="18" charset="0"/>
              </a:rPr>
            </a:br>
            <a:br>
              <a:rPr lang="en-US" sz="1800" b="1" dirty="0">
                <a:latin typeface="Times New Roman" panose="02020603050405020304" pitchFamily="18" charset="0"/>
                <a:cs typeface="Times New Roman" panose="02020603050405020304" pitchFamily="18" charset="0"/>
              </a:rPr>
            </a:br>
            <a:br>
              <a:rPr lang="en-US" sz="1800" b="1" dirty="0">
                <a:latin typeface="Times New Roman" panose="02020603050405020304" pitchFamily="18" charset="0"/>
                <a:cs typeface="Times New Roman" panose="02020603050405020304" pitchFamily="18" charset="0"/>
              </a:rPr>
            </a:br>
            <a:br>
              <a:rPr lang="en-US" sz="1800" b="1" dirty="0">
                <a:latin typeface="Times New Roman" panose="02020603050405020304" pitchFamily="18" charset="0"/>
                <a:cs typeface="Times New Roman" panose="02020603050405020304" pitchFamily="18" charset="0"/>
              </a:rPr>
            </a:br>
            <a:br>
              <a:rPr lang="en-US" sz="1300" b="1" dirty="0">
                <a:latin typeface="Arial Narrow" panose="020B0606020202030204" pitchFamily="34" charset="0"/>
              </a:rPr>
            </a:br>
            <a:r>
              <a:rPr lang="en-US" sz="1300" b="1" dirty="0">
                <a:latin typeface="Arial Narrow" panose="020B0606020202030204" pitchFamily="34" charset="0"/>
              </a:rPr>
              <a:t> </a:t>
            </a:r>
            <a:br>
              <a:rPr lang="en-US" sz="1400" b="1" dirty="0">
                <a:latin typeface="Arial Narrow" panose="020B0606020202030204" pitchFamily="34" charset="0"/>
              </a:rPr>
            </a:br>
            <a:br>
              <a:rPr lang="en-US" sz="1400" b="1" dirty="0">
                <a:latin typeface="Arial Narrow" panose="020B0606020202030204" pitchFamily="34" charset="0"/>
              </a:rPr>
            </a:br>
            <a:br>
              <a:rPr lang="en-US" sz="1400" b="1" dirty="0">
                <a:latin typeface="Arial Narrow" panose="020B0606020202030204" pitchFamily="34" charset="0"/>
              </a:rPr>
            </a:br>
            <a:br>
              <a:rPr lang="en-US" sz="1400" b="1" dirty="0">
                <a:latin typeface="Arial Narrow" panose="020B0606020202030204" pitchFamily="34" charset="0"/>
              </a:rPr>
            </a:br>
            <a:endParaRPr lang="en-US" sz="1400" b="1" dirty="0">
              <a:latin typeface="Arial Narrow" panose="020B0606020202030204" pitchFamily="34" charset="0"/>
            </a:endParaRPr>
          </a:p>
        </p:txBody>
      </p:sp>
      <p:graphicFrame>
        <p:nvGraphicFramePr>
          <p:cNvPr id="13" name="Content Placeholder 12"/>
          <p:cNvGraphicFramePr>
            <a:graphicFrameLocks noGrp="1"/>
          </p:cNvGraphicFramePr>
          <p:nvPr>
            <p:ph sz="half" idx="1"/>
            <p:extLst>
              <p:ext uri="{D42A27DB-BD31-4B8C-83A1-F6EECF244321}">
                <p14:modId xmlns:p14="http://schemas.microsoft.com/office/powerpoint/2010/main" val="2465117185"/>
              </p:ext>
            </p:extLst>
          </p:nvPr>
        </p:nvGraphicFramePr>
        <p:xfrm>
          <a:off x="857250" y="2441823"/>
          <a:ext cx="5238750" cy="39258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Content Placeholder 15"/>
          <p:cNvGraphicFramePr>
            <a:graphicFrameLocks noGrp="1"/>
          </p:cNvGraphicFramePr>
          <p:nvPr>
            <p:ph sz="half" idx="2"/>
            <p:extLst>
              <p:ext uri="{D42A27DB-BD31-4B8C-83A1-F6EECF244321}">
                <p14:modId xmlns:p14="http://schemas.microsoft.com/office/powerpoint/2010/main" val="1173418692"/>
              </p:ext>
            </p:extLst>
          </p:nvPr>
        </p:nvGraphicFramePr>
        <p:xfrm>
          <a:off x="6381642" y="2443052"/>
          <a:ext cx="5581757" cy="3787234"/>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a:xfrm>
            <a:off x="10810877" y="6492875"/>
            <a:ext cx="1312025" cy="365125"/>
          </a:xfrm>
        </p:spPr>
        <p:txBody>
          <a:body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t>8</a:t>
            </a:fld>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790575" y="809823"/>
            <a:ext cx="11039476" cy="954107"/>
          </a:xfrm>
          <a:prstGeom prst="rect">
            <a:avLst/>
          </a:prstGeom>
          <a:noFill/>
        </p:spPr>
        <p:txBody>
          <a:bodyPr wrap="square" rtlCol="0">
            <a:spAutoFit/>
          </a:bodyPr>
          <a:lstStyle/>
          <a:p>
            <a:pPr marL="285750" indent="-285750">
              <a:buFont typeface="Arial" panose="020B0604020202020204" pitchFamily="34" charset="0"/>
              <a:buChar char="•"/>
            </a:pPr>
            <a:r>
              <a:rPr lang="en-US" sz="1400" b="1" dirty="0">
                <a:latin typeface="Times New Roman" panose="02020603050405020304" pitchFamily="18" charset="0"/>
                <a:cs typeface="Times New Roman" panose="02020603050405020304" pitchFamily="18" charset="0"/>
              </a:rPr>
              <a:t>Firms with 500+ employees created the most jobs (151,137) followed by firms with 0-49 employees (105,107)</a:t>
            </a:r>
            <a:br>
              <a:rPr lang="en-US" sz="1400" b="1" dirty="0">
                <a:latin typeface="Times New Roman" panose="02020603050405020304" pitchFamily="18" charset="0"/>
                <a:cs typeface="Times New Roman" panose="02020603050405020304" pitchFamily="18" charset="0"/>
              </a:rPr>
            </a:br>
            <a:r>
              <a:rPr lang="en-US" sz="1400" b="1" dirty="0">
                <a:latin typeface="Times New Roman" panose="02020603050405020304" pitchFamily="18" charset="0"/>
                <a:cs typeface="Times New Roman" panose="02020603050405020304" pitchFamily="18" charset="0"/>
              </a:rPr>
              <a:t>over the 2006-2015 period.  Firms with 250-499 employees had the lowest job creation (25,012).</a:t>
            </a:r>
            <a:br>
              <a:rPr lang="en-US" sz="1400" b="1" dirty="0">
                <a:latin typeface="Times New Roman" panose="02020603050405020304" pitchFamily="18" charset="0"/>
                <a:cs typeface="Times New Roman" panose="02020603050405020304" pitchFamily="18" charset="0"/>
              </a:rPr>
            </a:br>
            <a:br>
              <a:rPr lang="en-US" sz="1400" b="1" dirty="0">
                <a:latin typeface="Times New Roman" panose="02020603050405020304" pitchFamily="18" charset="0"/>
                <a:cs typeface="Times New Roman" panose="02020603050405020304" pitchFamily="18" charset="0"/>
              </a:rPr>
            </a:br>
            <a:endParaRPr lang="en-US" sz="1400" dirty="0"/>
          </a:p>
        </p:txBody>
      </p:sp>
      <p:sp>
        <p:nvSpPr>
          <p:cNvPr id="6" name="TextBox 5"/>
          <p:cNvSpPr txBox="1"/>
          <p:nvPr/>
        </p:nvSpPr>
        <p:spPr>
          <a:xfrm>
            <a:off x="3292156" y="286603"/>
            <a:ext cx="6842443" cy="523220"/>
          </a:xfrm>
          <a:prstGeom prst="rect">
            <a:avLst/>
          </a:prstGeom>
          <a:noFill/>
        </p:spPr>
        <p:txBody>
          <a:bodyPr wrap="square" rtlCol="0">
            <a:spAutoFit/>
          </a:bodyPr>
          <a:lstStyle/>
          <a:p>
            <a:pPr algn="ctr"/>
            <a:r>
              <a:rPr lang="en-US" sz="2800" b="1" dirty="0">
                <a:latin typeface="Times New Roman" panose="02020603050405020304" pitchFamily="18" charset="0"/>
                <a:cs typeface="Times New Roman" panose="02020603050405020304" pitchFamily="18" charset="0"/>
              </a:rPr>
              <a:t>Job Creation by Size and Age of Firm</a:t>
            </a:r>
          </a:p>
        </p:txBody>
      </p:sp>
      <p:sp>
        <p:nvSpPr>
          <p:cNvPr id="7" name="TextBox 6"/>
          <p:cNvSpPr txBox="1"/>
          <p:nvPr/>
        </p:nvSpPr>
        <p:spPr>
          <a:xfrm>
            <a:off x="790575" y="1286876"/>
            <a:ext cx="10365104" cy="738664"/>
          </a:xfrm>
          <a:prstGeom prst="rect">
            <a:avLst/>
          </a:prstGeom>
          <a:noFill/>
        </p:spPr>
        <p:txBody>
          <a:bodyPr wrap="square" rtlCol="0">
            <a:spAutoFit/>
          </a:bodyPr>
          <a:lstStyle/>
          <a:p>
            <a:pPr marL="285750" indent="-285750">
              <a:buFont typeface="Arial" panose="020B0604020202020204" pitchFamily="34" charset="0"/>
              <a:buChar char="•"/>
            </a:pPr>
            <a:r>
              <a:rPr lang="en-US" sz="1400" b="1" dirty="0">
                <a:latin typeface="Times New Roman" panose="02020603050405020304" pitchFamily="18" charset="0"/>
                <a:cs typeface="Times New Roman" panose="02020603050405020304" pitchFamily="18" charset="0"/>
              </a:rPr>
              <a:t>In general, older firms created more jobs than younger firms. Firms 11+ years old created the most jobs (239,754), followed by firms age 6-10 years (37,112).  Firms 0-1 years old had the lowest job creation (30,789). </a:t>
            </a:r>
            <a:br>
              <a:rPr lang="en-US" sz="1400" b="1" dirty="0">
                <a:latin typeface="Times New Roman" panose="02020603050405020304" pitchFamily="18" charset="0"/>
                <a:cs typeface="Times New Roman" panose="02020603050405020304" pitchFamily="18" charset="0"/>
              </a:rPr>
            </a:br>
            <a:endParaRPr lang="en-US" sz="1400" dirty="0"/>
          </a:p>
        </p:txBody>
      </p:sp>
      <p:sp>
        <p:nvSpPr>
          <p:cNvPr id="3" name="Oval 2">
            <a:extLst>
              <a:ext uri="{FF2B5EF4-FFF2-40B4-BE49-F238E27FC236}">
                <a16:creationId xmlns:a16="http://schemas.microsoft.com/office/drawing/2014/main" id="{4E0290C3-4224-4BC2-B3D2-D84B29572BC3}"/>
              </a:ext>
            </a:extLst>
          </p:cNvPr>
          <p:cNvSpPr/>
          <p:nvPr/>
        </p:nvSpPr>
        <p:spPr>
          <a:xfrm>
            <a:off x="4219575" y="3228975"/>
            <a:ext cx="476250" cy="1057275"/>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6621F0B-B1CA-4AE2-9939-9625C626186D}"/>
              </a:ext>
            </a:extLst>
          </p:cNvPr>
          <p:cNvSpPr txBox="1"/>
          <p:nvPr/>
        </p:nvSpPr>
        <p:spPr>
          <a:xfrm>
            <a:off x="790575" y="1793354"/>
            <a:ext cx="10365104" cy="307777"/>
          </a:xfrm>
          <a:prstGeom prst="rect">
            <a:avLst/>
          </a:prstGeom>
          <a:noFill/>
        </p:spPr>
        <p:txBody>
          <a:bodyPr wrap="square" rtlCol="0">
            <a:spAutoFit/>
          </a:bodyPr>
          <a:lstStyle/>
          <a:p>
            <a:pPr marL="285750" indent="-285750">
              <a:buFont typeface="Arial" panose="020B0604020202020204" pitchFamily="34" charset="0"/>
              <a:buChar char="•"/>
            </a:pPr>
            <a:r>
              <a:rPr lang="en-US" sz="1400" b="1" dirty="0">
                <a:latin typeface="Times New Roman" panose="02020603050405020304" pitchFamily="18" charset="0"/>
                <a:cs typeface="Times New Roman" panose="02020603050405020304" pitchFamily="18" charset="0"/>
              </a:rPr>
              <a:t>Firms with size 500+ and 0-49 employees experience a huge disparity in job creation in </a:t>
            </a:r>
            <a:r>
              <a:rPr lang="en-US" sz="1400" b="1" dirty="0">
                <a:solidFill>
                  <a:srgbClr val="00B0F0"/>
                </a:solidFill>
                <a:latin typeface="Times New Roman" panose="02020603050405020304" pitchFamily="18" charset="0"/>
                <a:cs typeface="Times New Roman" panose="02020603050405020304" pitchFamily="18" charset="0"/>
              </a:rPr>
              <a:t>2012</a:t>
            </a:r>
            <a:r>
              <a:rPr lang="en-US" sz="1400" b="1" dirty="0">
                <a:latin typeface="Times New Roman" panose="02020603050405020304" pitchFamily="18" charset="0"/>
                <a:cs typeface="Times New Roman" panose="02020603050405020304" pitchFamily="18" charset="0"/>
              </a:rPr>
              <a:t> but converged in </a:t>
            </a:r>
            <a:r>
              <a:rPr lang="en-US" sz="1400" b="1" dirty="0">
                <a:solidFill>
                  <a:srgbClr val="7030A0"/>
                </a:solidFill>
                <a:latin typeface="Times New Roman" panose="02020603050405020304" pitchFamily="18" charset="0"/>
                <a:cs typeface="Times New Roman" panose="02020603050405020304" pitchFamily="18" charset="0"/>
              </a:rPr>
              <a:t>2013</a:t>
            </a:r>
            <a:r>
              <a:rPr lang="en-US" sz="1400" b="1" dirty="0">
                <a:latin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id="{0B82C13D-DF55-4B29-8740-412C854FB0DA}"/>
              </a:ext>
            </a:extLst>
          </p:cNvPr>
          <p:cNvSpPr txBox="1"/>
          <p:nvPr/>
        </p:nvSpPr>
        <p:spPr>
          <a:xfrm>
            <a:off x="857250" y="6492875"/>
            <a:ext cx="5057775"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a:t>
            </a:r>
          </a:p>
        </p:txBody>
      </p:sp>
      <p:sp>
        <p:nvSpPr>
          <p:cNvPr id="9" name="TextBox 8">
            <a:extLst>
              <a:ext uri="{FF2B5EF4-FFF2-40B4-BE49-F238E27FC236}">
                <a16:creationId xmlns:a16="http://schemas.microsoft.com/office/drawing/2014/main" id="{84AC1738-DDF3-42C1-BD44-10E8B6F52F0E}"/>
              </a:ext>
            </a:extLst>
          </p:cNvPr>
          <p:cNvSpPr txBox="1"/>
          <p:nvPr/>
        </p:nvSpPr>
        <p:spPr>
          <a:xfrm>
            <a:off x="6713377" y="6491896"/>
            <a:ext cx="5038726" cy="276999"/>
          </a:xfrm>
          <a:prstGeom prst="rect">
            <a:avLst/>
          </a:prstGeom>
          <a:noFill/>
        </p:spPr>
        <p:txBody>
          <a:bodyPr wrap="square" rtlCol="0">
            <a:spAutoFit/>
          </a:bodyPr>
          <a:lstStyle/>
          <a:p>
            <a:r>
              <a:rPr lang="en-US" sz="1200">
                <a:latin typeface="Times New Roman" panose="02020603050405020304" pitchFamily="18" charset="0"/>
                <a:cs typeface="Times New Roman" panose="02020603050405020304" pitchFamily="18" charset="0"/>
              </a:rPr>
              <a:t>Source: U.S. Census Bureau, 2006-2015 Quarterly Workforce Indicator (QWI)</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2745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685800"/>
            <a:ext cx="4286250" cy="2157884"/>
          </a:xfrm>
        </p:spPr>
        <p:txBody>
          <a:bodyPr>
            <a:normAutofit/>
          </a:bodyPr>
          <a:lstStyle/>
          <a:p>
            <a:pPr marL="285750" indent="-285750">
              <a:buFont typeface="Arial" panose="020B0604020202020204" pitchFamily="34" charset="0"/>
              <a:buChar char="•"/>
            </a:pPr>
            <a:r>
              <a:rPr lang="en-US" sz="1400" b="1" dirty="0">
                <a:solidFill>
                  <a:schemeClr val="bg1"/>
                </a:solidFill>
                <a:latin typeface="Times New Roman" panose="02020603050405020304" pitchFamily="18" charset="0"/>
                <a:cs typeface="Times New Roman" panose="02020603050405020304" pitchFamily="18" charset="0"/>
              </a:rPr>
              <a:t>The Management of Companies and Enterprises had the highest paying monthly earnings per employee ($21,780) among sectors with job creation, followed by Finance and Insurance  ($13,979) and Professional, Scientific, and Technical services sector ($10,771).</a:t>
            </a:r>
            <a:br>
              <a:rPr lang="en-US" sz="1400" dirty="0">
                <a:latin typeface="Times New Roman" panose="02020603050405020304" pitchFamily="18" charset="0"/>
                <a:cs typeface="Times New Roman" panose="02020603050405020304" pitchFamily="18" charset="0"/>
              </a:rPr>
            </a:br>
            <a:r>
              <a:rPr lang="en-US" sz="1400" dirty="0">
                <a:latin typeface="Times New Roman" panose="02020603050405020304" pitchFamily="18" charset="0"/>
                <a:cs typeface="Times New Roman" panose="02020603050405020304" pitchFamily="18" charset="0"/>
              </a:rPr>
              <a:t> </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76249328"/>
              </p:ext>
            </p:extLst>
          </p:nvPr>
        </p:nvGraphicFramePr>
        <p:xfrm>
          <a:off x="5611126" y="1088557"/>
          <a:ext cx="6276976" cy="5131268"/>
        </p:xfrm>
        <a:graphic>
          <a:graphicData uri="http://schemas.openxmlformats.org/drawingml/2006/chart">
            <c:chart xmlns:c="http://schemas.openxmlformats.org/drawingml/2006/chart" xmlns:r="http://schemas.openxmlformats.org/officeDocument/2006/relationships" r:id="rId3"/>
          </a:graphicData>
        </a:graphic>
      </p:graphicFrame>
      <p:sp>
        <p:nvSpPr>
          <p:cNvPr id="5" name="Slide Number Placeholder 4"/>
          <p:cNvSpPr>
            <a:spLocks noGrp="1"/>
          </p:cNvSpPr>
          <p:nvPr>
            <p:ph type="sldNum" sz="quarter" idx="12"/>
          </p:nvPr>
        </p:nvSpPr>
        <p:spPr>
          <a:xfrm>
            <a:off x="11715749" y="6434336"/>
            <a:ext cx="344707" cy="404614"/>
          </a:xfrm>
        </p:spPr>
        <p:txBody>
          <a:bodyPr/>
          <a:lstStyle/>
          <a:p>
            <a:fld id="{6D22F896-40B5-4ADD-8801-0D06FADFA095}" type="slidenum">
              <a:rPr lang="en-US" sz="1600" smtClean="0">
                <a:solidFill>
                  <a:schemeClr val="tx1"/>
                </a:solidFill>
                <a:latin typeface="Times New Roman" panose="02020603050405020304" pitchFamily="18" charset="0"/>
                <a:cs typeface="Times New Roman" panose="02020603050405020304" pitchFamily="18" charset="0"/>
              </a:rPr>
              <a:t>9</a:t>
            </a:fld>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5611126" y="0"/>
            <a:ext cx="6276976" cy="1138773"/>
          </a:xfrm>
          <a:prstGeom prst="rect">
            <a:avLst/>
          </a:prstGeom>
          <a:noFill/>
        </p:spPr>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2015 Full Quarter Employment: Average Monthly Personal Earnings</a:t>
            </a:r>
          </a:p>
          <a:p>
            <a:pPr algn="ctr"/>
            <a:r>
              <a:rPr lang="en-US" sz="2000" b="1" dirty="0">
                <a:latin typeface="Times New Roman" panose="02020603050405020304" pitchFamily="18" charset="0"/>
                <a:cs typeface="Times New Roman" panose="02020603050405020304" pitchFamily="18" charset="0"/>
              </a:rPr>
              <a:t>(top 10 sectors)</a:t>
            </a:r>
          </a:p>
        </p:txBody>
      </p:sp>
      <p:sp>
        <p:nvSpPr>
          <p:cNvPr id="10" name="Title 1"/>
          <p:cNvSpPr txBox="1">
            <a:spLocks/>
          </p:cNvSpPr>
          <p:nvPr/>
        </p:nvSpPr>
        <p:spPr>
          <a:xfrm>
            <a:off x="723900" y="1960767"/>
            <a:ext cx="4286250" cy="1150621"/>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3600" b="0" kern="1200" spc="-50" baseline="0">
                <a:solidFill>
                  <a:srgbClr val="FFFFFF"/>
                </a:solidFill>
                <a:latin typeface="+mj-lt"/>
                <a:ea typeface="+mj-ea"/>
                <a:cs typeface="+mj-cs"/>
              </a:defRPr>
            </a:lvl1pPr>
          </a:lstStyle>
          <a:p>
            <a:pPr marL="285750" indent="-285750">
              <a:buFont typeface="Arial" panose="020B0604020202020204" pitchFamily="34" charset="0"/>
              <a:buChar char="•"/>
            </a:pPr>
            <a:r>
              <a:rPr lang="en-US" sz="1400" b="1" dirty="0">
                <a:latin typeface="Times New Roman" panose="02020603050405020304" pitchFamily="18" charset="0"/>
                <a:cs typeface="Times New Roman" panose="02020603050405020304" pitchFamily="18" charset="0"/>
              </a:rPr>
              <a:t>Transportation and Warehousing had the lowest monthly earnings per employee ($7,146) among the top ten sectors, followed by Public Administration ($7,487), and Manufacturing ($7,664).</a:t>
            </a:r>
          </a:p>
        </p:txBody>
      </p:sp>
      <p:pic>
        <p:nvPicPr>
          <p:cNvPr id="12" name="Picture 11"/>
          <p:cNvPicPr>
            <a:picLocks noChangeAspect="1"/>
          </p:cNvPicPr>
          <p:nvPr/>
        </p:nvPicPr>
        <p:blipFill>
          <a:blip r:embed="rId4"/>
          <a:stretch>
            <a:fillRect/>
          </a:stretch>
        </p:blipFill>
        <p:spPr>
          <a:xfrm>
            <a:off x="1238250" y="3312418"/>
            <a:ext cx="3257550" cy="3257550"/>
          </a:xfrm>
          <a:prstGeom prst="rect">
            <a:avLst/>
          </a:prstGeom>
        </p:spPr>
      </p:pic>
      <p:sp>
        <p:nvSpPr>
          <p:cNvPr id="4" name="TextBox 3">
            <a:extLst>
              <a:ext uri="{FF2B5EF4-FFF2-40B4-BE49-F238E27FC236}">
                <a16:creationId xmlns:a16="http://schemas.microsoft.com/office/drawing/2014/main" id="{536ECA88-3686-464C-84B2-D768953760E3}"/>
              </a:ext>
            </a:extLst>
          </p:cNvPr>
          <p:cNvSpPr txBox="1"/>
          <p:nvPr/>
        </p:nvSpPr>
        <p:spPr>
          <a:xfrm>
            <a:off x="6268351" y="6431468"/>
            <a:ext cx="5314950"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Source: U.S. Census Bureau, 2006-2015 Quarterly Workforce Indicator (QWI)</a:t>
            </a:r>
          </a:p>
        </p:txBody>
      </p:sp>
    </p:spTree>
    <p:extLst>
      <p:ext uri="{BB962C8B-B14F-4D97-AF65-F5344CB8AC3E}">
        <p14:creationId xmlns:p14="http://schemas.microsoft.com/office/powerpoint/2010/main" val="135722130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847B876-C900-4BC1-ABCA-0C06BD0D759A}">
  <we:reference id="wa104380506" version="1.3.0.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TM10001105[[fn=Crop]]</Template>
  <TotalTime>3483</TotalTime>
  <Words>1289</Words>
  <Application>Microsoft Office PowerPoint</Application>
  <PresentationFormat>Widescreen</PresentationFormat>
  <Paragraphs>238</Paragraphs>
  <Slides>10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Narrow</vt:lpstr>
      <vt:lpstr>Calibri</vt:lpstr>
      <vt:lpstr>Franklin Gothic Book</vt:lpstr>
      <vt:lpstr>Times New Roman</vt:lpstr>
      <vt:lpstr>Crop</vt:lpstr>
      <vt:lpstr>Job Gains by firms, 2006-2015: District of Columbia</vt:lpstr>
      <vt:lpstr>Job Gains in the District of Columbia</vt:lpstr>
      <vt:lpstr>PowerPoint Presentation</vt:lpstr>
      <vt:lpstr>The white population led in total number of jobs (181,984) gained, followed by black or African American (152,209), and the Asian population (36,447).    </vt:lpstr>
      <vt:lpstr>In cases where educational attainment was available, those with a Bachelor’s degree or higher gained the majority of the jobs over the period covered.</vt:lpstr>
      <vt:lpstr>PowerPoint Presentation</vt:lpstr>
      <vt:lpstr>PowerPoint Presentation</vt:lpstr>
      <vt:lpstr>               </vt:lpstr>
      <vt:lpstr>The Management of Companies and Enterprises had the highest paying monthly earnings per employee ($21,780) among sectors with job creation, followed by Finance and Insurance  ($13,979) and Professional, Scientific, and Technical services sector ($10,771).  </vt:lpstr>
      <vt:lpstr> Key Findings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Firm Job Gains: District OF COLUMBIA</dc:title>
  <dc:creator>Jordan, Coleen (OP)</dc:creator>
  <cp:lastModifiedBy>Jordan, Coleen (OP)</cp:lastModifiedBy>
  <cp:revision>213</cp:revision>
  <cp:lastPrinted>2017-12-14T15:58:54Z</cp:lastPrinted>
  <dcterms:created xsi:type="dcterms:W3CDTF">2017-09-13T20:21:31Z</dcterms:created>
  <dcterms:modified xsi:type="dcterms:W3CDTF">2018-01-18T20:26:07Z</dcterms:modified>
</cp:coreProperties>
</file>